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76" r:id="rId5"/>
    <p:sldId id="284" r:id="rId6"/>
    <p:sldId id="261" r:id="rId7"/>
    <p:sldId id="262" r:id="rId8"/>
    <p:sldId id="263" r:id="rId9"/>
    <p:sldId id="264" r:id="rId10"/>
    <p:sldId id="265" r:id="rId11"/>
    <p:sldId id="279" r:id="rId12"/>
    <p:sldId id="266" r:id="rId13"/>
    <p:sldId id="277" r:id="rId14"/>
    <p:sldId id="281" r:id="rId15"/>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2D5A3"/>
    <a:srgbClr val="CCFFFF"/>
    <a:srgbClr val="00FFFF"/>
    <a:srgbClr val="61B6FF"/>
    <a:srgbClr val="B4BCCA"/>
    <a:srgbClr val="88A1AD"/>
    <a:srgbClr val="61898A"/>
    <a:srgbClr val="C7F0F5"/>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286" autoAdjust="0"/>
    <p:restoredTop sz="94660"/>
  </p:normalViewPr>
  <p:slideViewPr>
    <p:cSldViewPr>
      <p:cViewPr>
        <p:scale>
          <a:sx n="100" d="100"/>
          <a:sy n="100" d="100"/>
        </p:scale>
        <p:origin x="-26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Header Placeholder 1"/>
          <p:cNvSpPr txBox="1">
            <a:spLocks noGrp="1"/>
          </p:cNvSpPr>
          <p:nvPr>
            <p:ph type="hdr" sz="quarter"/>
          </p:nvPr>
        </p:nvSpPr>
        <p:spPr>
          <a:xfrm>
            <a:off x="0" y="0"/>
            <a:ext cx="3038475" cy="465138"/>
          </a:xfrm>
          <a:prstGeom prst="rect">
            <a:avLst/>
          </a:prstGeom>
          <a:noFill/>
          <a:ln>
            <a:noFill/>
          </a:ln>
        </p:spPr>
        <p:txBody>
          <a:bodyPr vert="horz" wrap="square" lIns="91430" tIns="45710" rIns="91430" bIns="45710" anchor="t"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endParaRPr/>
          </a:p>
        </p:txBody>
      </p:sp>
      <p:sp>
        <p:nvSpPr>
          <p:cNvPr id="3" name="Date Placeholder 2"/>
          <p:cNvSpPr txBox="1">
            <a:spLocks noGrp="1"/>
          </p:cNvSpPr>
          <p:nvPr>
            <p:ph type="dt" idx="1"/>
          </p:nvPr>
        </p:nvSpPr>
        <p:spPr>
          <a:xfrm>
            <a:off x="3970338" y="0"/>
            <a:ext cx="3038475" cy="465138"/>
          </a:xfrm>
          <a:prstGeom prst="rect">
            <a:avLst/>
          </a:prstGeom>
          <a:noFill/>
          <a:ln>
            <a:noFill/>
          </a:ln>
        </p:spPr>
        <p:txBody>
          <a:bodyPr vert="horz" wrap="square" lIns="91430" tIns="45710" rIns="91430" bIns="45710" anchor="t"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fld id="{9EFCE42E-757A-4DA1-A809-ECAB399F6FE9}" type="datetime1">
              <a:rPr lang="en-US"/>
              <a:pPr>
                <a:defRPr/>
              </a:pPr>
              <a:t>5/1/2015</a:t>
            </a:fld>
            <a:endParaRPr/>
          </a:p>
        </p:txBody>
      </p:sp>
      <p:sp>
        <p:nvSpPr>
          <p:cNvPr id="13316" name="Slide Image Placeholder 3"/>
          <p:cNvSpPr>
            <a:spLocks noGrp="1" noRot="1" noChangeAspect="1"/>
          </p:cNvSpPr>
          <p:nvPr>
            <p:ph type="sldImg" idx="2"/>
          </p:nvPr>
        </p:nvSpPr>
        <p:spPr bwMode="auto">
          <a:xfrm>
            <a:off x="1181100" y="696913"/>
            <a:ext cx="4648200" cy="3486150"/>
          </a:xfrm>
          <a:prstGeom prst="rect">
            <a:avLst/>
          </a:prstGeom>
          <a:noFill/>
          <a:ln w="12701">
            <a:solidFill>
              <a:srgbClr val="000000"/>
            </a:solidFill>
            <a:miter lim="800000"/>
            <a:headEnd/>
            <a:tailEnd/>
          </a:ln>
        </p:spPr>
      </p:sp>
      <p:sp>
        <p:nvSpPr>
          <p:cNvPr id="5" name="Notes Placeholder 4"/>
          <p:cNvSpPr txBox="1">
            <a:spLocks noGrp="1"/>
          </p:cNvSpPr>
          <p:nvPr>
            <p:ph type="body" sz="quarter" idx="3"/>
          </p:nvPr>
        </p:nvSpPr>
        <p:spPr>
          <a:xfrm>
            <a:off x="701675" y="4416425"/>
            <a:ext cx="5607050" cy="4183063"/>
          </a:xfrm>
          <a:prstGeom prst="rect">
            <a:avLst/>
          </a:prstGeom>
          <a:noFill/>
          <a:ln>
            <a:noFill/>
          </a:ln>
        </p:spPr>
        <p:txBody>
          <a:bodyPr vert="horz" wrap="square" lIns="91430" tIns="45710" rIns="91430" bIns="45710"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txBox="1">
            <a:spLocks noGrp="1"/>
          </p:cNvSpPr>
          <p:nvPr>
            <p:ph type="ftr" sz="quarter" idx="4"/>
          </p:nvPr>
        </p:nvSpPr>
        <p:spPr>
          <a:xfrm>
            <a:off x="0" y="8829675"/>
            <a:ext cx="3038475" cy="465138"/>
          </a:xfrm>
          <a:prstGeom prst="rect">
            <a:avLst/>
          </a:prstGeom>
          <a:noFill/>
          <a:ln>
            <a:noFill/>
          </a:ln>
        </p:spPr>
        <p:txBody>
          <a:bodyPr vert="horz" wrap="square" lIns="91430" tIns="45710" rIns="91430" bIns="45710" anchor="b"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endParaRPr/>
          </a:p>
        </p:txBody>
      </p:sp>
      <p:sp>
        <p:nvSpPr>
          <p:cNvPr id="7" name="Slide Number Placeholder 6"/>
          <p:cNvSpPr txBox="1">
            <a:spLocks noGrp="1"/>
          </p:cNvSpPr>
          <p:nvPr>
            <p:ph type="sldNum" sz="quarter" idx="5"/>
          </p:nvPr>
        </p:nvSpPr>
        <p:spPr>
          <a:xfrm>
            <a:off x="3970338" y="8829675"/>
            <a:ext cx="3038475" cy="465138"/>
          </a:xfrm>
          <a:prstGeom prst="rect">
            <a:avLst/>
          </a:prstGeom>
          <a:noFill/>
          <a:ln>
            <a:noFill/>
          </a:ln>
        </p:spPr>
        <p:txBody>
          <a:bodyPr vert="horz" wrap="square" lIns="91430" tIns="45710" rIns="91430" bIns="45710" anchor="b"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000000"/>
                </a:solidFill>
                <a:uFillTx/>
                <a:latin typeface="Calibri"/>
                <a:cs typeface="+mn-cs"/>
              </a:defRPr>
            </a:lvl1pPr>
          </a:lstStyle>
          <a:p>
            <a:pPr>
              <a:defRPr/>
            </a:pPr>
            <a:fld id="{B14BE3AD-B20F-459F-B91C-88714594689F}" type="slidenum">
              <a:rPr/>
              <a:pPr>
                <a:defRPr/>
              </a:pPr>
              <a:t>‹#›</a:t>
            </a:fld>
            <a:endParaRPr/>
          </a:p>
        </p:txBody>
      </p:sp>
    </p:spTree>
    <p:extLst>
      <p:ext uri="{BB962C8B-B14F-4D97-AF65-F5344CB8AC3E}">
        <p14:creationId xmlns:p14="http://schemas.microsoft.com/office/powerpoint/2010/main" val="72396014"/>
      </p:ext>
    </p:extLst>
  </p:cSld>
  <p:clrMap bg1="lt1" tx1="dk1" bg2="lt2" tx2="dk2" accent1="accent1" accent2="accent2" accent3="accent3" accent4="accent4" accent5="accent5" accent6="accent6" hlink="hlink" folHlink="folHlink"/>
  <p:notesStyle>
    <a:lvl1pPr algn="l" rtl="0" eaLnBrk="0" fontAlgn="base" hangingPunct="0">
      <a:spcBef>
        <a:spcPts val="400"/>
      </a:spcBef>
      <a:spcAft>
        <a:spcPct val="0"/>
      </a:spcAft>
      <a:defRPr lang="en-US" sz="1200" kern="1200">
        <a:solidFill>
          <a:srgbClr val="000000"/>
        </a:solidFill>
        <a:latin typeface="Calibri"/>
      </a:defRPr>
    </a:lvl1pPr>
    <a:lvl2pPr marL="457200" lvl="1" algn="l" rtl="0" eaLnBrk="0" fontAlgn="base" hangingPunct="0">
      <a:spcBef>
        <a:spcPts val="400"/>
      </a:spcBef>
      <a:spcAft>
        <a:spcPct val="0"/>
      </a:spcAft>
      <a:defRPr lang="en-US" sz="1200" kern="1200">
        <a:solidFill>
          <a:srgbClr val="000000"/>
        </a:solidFill>
        <a:latin typeface="Calibri"/>
      </a:defRPr>
    </a:lvl2pPr>
    <a:lvl3pPr marL="914400" lvl="2" algn="l" rtl="0" eaLnBrk="0" fontAlgn="base" hangingPunct="0">
      <a:spcBef>
        <a:spcPts val="400"/>
      </a:spcBef>
      <a:spcAft>
        <a:spcPct val="0"/>
      </a:spcAft>
      <a:defRPr lang="en-US" sz="1200" kern="1200">
        <a:solidFill>
          <a:srgbClr val="000000"/>
        </a:solidFill>
        <a:latin typeface="Calibri"/>
      </a:defRPr>
    </a:lvl3pPr>
    <a:lvl4pPr marL="1371600" lvl="3" algn="l" rtl="0" eaLnBrk="0" fontAlgn="base" hangingPunct="0">
      <a:spcBef>
        <a:spcPts val="400"/>
      </a:spcBef>
      <a:spcAft>
        <a:spcPct val="0"/>
      </a:spcAft>
      <a:defRPr lang="en-US" sz="1200" kern="1200">
        <a:solidFill>
          <a:srgbClr val="000000"/>
        </a:solidFill>
        <a:latin typeface="Calibri"/>
      </a:defRPr>
    </a:lvl4pPr>
    <a:lvl5pPr marL="1828800" lvl="4" algn="l" rtl="0" eaLnBrk="0" fontAlgn="base" hangingPunct="0">
      <a:spcBef>
        <a:spcPts val="400"/>
      </a:spcBef>
      <a:spcAft>
        <a:spcPct val="0"/>
      </a:spcAft>
      <a:defRPr lang="en-US" sz="1200" kern="1200">
        <a:solidFill>
          <a:srgbClr val="000000"/>
        </a:solidFill>
        <a:latin typeface="Calibri"/>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Image Placeholder 1"/>
          <p:cNvSpPr>
            <a:spLocks noGrp="1" noRot="1" noChangeAspect="1"/>
          </p:cNvSpPr>
          <p:nvPr>
            <p:ph type="sldImg"/>
          </p:nvPr>
        </p:nvSpPr>
        <p:spPr>
          <a:ln/>
        </p:spPr>
      </p:sp>
      <p:sp>
        <p:nvSpPr>
          <p:cNvPr id="1536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CB837113-7BBA-4DB2-8E1A-DC932476577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a:t>
            </a:fld>
            <a:endParaRPr lang="en-US" sz="1200" kern="0">
              <a:solidFill>
                <a:srgbClr val="000000"/>
              </a:solidFill>
              <a:latin typeface="Calibri"/>
              <a:cs typeface="Aria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a:ln/>
        </p:spPr>
      </p:sp>
      <p:sp>
        <p:nvSpPr>
          <p:cNvPr id="33794"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5D24D8BB-A875-4A28-9B84-250F66AAC775}"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10</a:t>
            </a:fld>
            <a:endParaRPr lang="en-US" sz="1200" kern="0">
              <a:solidFill>
                <a:srgbClr val="000000"/>
              </a:solidFill>
              <a:latin typeface="Calibri"/>
              <a:cs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noTextEdit="1"/>
          </p:cNvSpPr>
          <p:nvPr>
            <p:ph type="sldImg"/>
          </p:nvPr>
        </p:nvSpPr>
        <p:spPr>
          <a:ln/>
        </p:spPr>
      </p:sp>
      <p:sp>
        <p:nvSpPr>
          <p:cNvPr id="3584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7DA41FC3-0DC2-4DE0-BD01-908754933B6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11</a:t>
            </a:fld>
            <a:endParaRPr lang="en-US" sz="1200" kern="0">
              <a:solidFill>
                <a:srgbClr val="000000"/>
              </a:solidFill>
              <a:latin typeface="Calibri"/>
              <a:cs typeface="Aria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Slide Image Placeholder 1"/>
          <p:cNvSpPr>
            <a:spLocks noGrp="1" noRot="1" noChangeAspect="1"/>
          </p:cNvSpPr>
          <p:nvPr>
            <p:ph type="sldImg"/>
          </p:nvPr>
        </p:nvSpPr>
        <p:spPr>
          <a:ln/>
        </p:spPr>
      </p:sp>
      <p:sp>
        <p:nvSpPr>
          <p:cNvPr id="3789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D9DC4E56-8B35-4013-8B48-CB992EFAADA3}"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12</a:t>
            </a:fld>
            <a:endParaRPr lang="en-US" sz="1200" kern="0">
              <a:solidFill>
                <a:srgbClr val="000000"/>
              </a:solidFill>
              <a:latin typeface="Calibri"/>
              <a:cs typeface="Aria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13</a:t>
            </a:fld>
            <a:endParaRPr lang="en-US" sz="1200" kern="0">
              <a:solidFill>
                <a:srgbClr val="000000"/>
              </a:solidFill>
              <a:latin typeface="Calibri"/>
              <a:cs typeface="Aria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Slide Image Placeholder 1"/>
          <p:cNvSpPr>
            <a:spLocks noGrp="1" noRot="1" noChangeAspect="1"/>
          </p:cNvSpPr>
          <p:nvPr>
            <p:ph type="sldImg"/>
          </p:nvPr>
        </p:nvSpPr>
        <p:spPr>
          <a:ln/>
        </p:spPr>
      </p:sp>
      <p:sp>
        <p:nvSpPr>
          <p:cNvPr id="3993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0DAB8DF-566E-45DF-BD5E-AF0893B84A9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14</a:t>
            </a:fld>
            <a:endParaRPr lang="en-US" sz="1200" kern="0">
              <a:solidFill>
                <a:srgbClr val="000000"/>
              </a:solidFill>
              <a:latin typeface="Calibri"/>
              <a:cs typeface="Aria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a:ln/>
        </p:spPr>
      </p:sp>
      <p:sp>
        <p:nvSpPr>
          <p:cNvPr id="1741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9921B229-FBD4-4C72-B161-54F4BCF57B02}"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2</a:t>
            </a:fld>
            <a:endParaRPr lang="en-US" sz="1200" kern="0">
              <a:solidFill>
                <a:srgbClr val="000000"/>
              </a:solidFill>
              <a:latin typeface="Calibri"/>
              <a:cs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Image Placeholder 1"/>
          <p:cNvSpPr>
            <a:spLocks noGrp="1" noRot="1" noChangeAspect="1"/>
          </p:cNvSpPr>
          <p:nvPr>
            <p:ph type="sldImg"/>
          </p:nvPr>
        </p:nvSpPr>
        <p:spPr>
          <a:ln/>
        </p:spPr>
      </p:sp>
      <p:sp>
        <p:nvSpPr>
          <p:cNvPr id="1945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2B130052-0A1E-4C9F-B450-3A1C7949E474}"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3</a:t>
            </a:fld>
            <a:endParaRPr lang="en-US" sz="1200" kern="0">
              <a:solidFill>
                <a:srgbClr val="000000"/>
              </a:solidFill>
              <a:latin typeface="Calibri"/>
              <a:cs typeface="Aria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ln/>
        </p:spPr>
      </p:sp>
      <p:sp>
        <p:nvSpPr>
          <p:cNvPr id="23554" name="Notes Placeholder 2"/>
          <p:cNvSpPr txBox="1">
            <a:spLocks noGrp="1"/>
          </p:cNvSpPr>
          <p:nvPr>
            <p:ph type="body" idx="1"/>
          </p:nvPr>
        </p:nvSpPr>
        <p:spPr bwMode="auto">
          <a:noFill/>
        </p:spPr>
        <p:txBody>
          <a:bodyPr numCol="1">
            <a:prstTxWarp prst="textNoShape">
              <a:avLst/>
            </a:prstTxWarp>
          </a:bodyPr>
          <a:lstStyle/>
          <a:p>
            <a:pPr eaLnBrk="1" hangingPunct="1"/>
            <a:endParaRPr dirty="0" smtClean="0">
              <a:latin typeface="Calibri" pitchFamily="34" charset="0"/>
            </a:endParaRPr>
          </a:p>
        </p:txBody>
      </p:sp>
      <p:sp>
        <p:nvSpPr>
          <p:cNvPr id="23555" name="Slide Number Placeholder 3"/>
          <p:cNvSpPr>
            <a:spLocks noGrp="1"/>
          </p:cNvSpPr>
          <p:nvPr>
            <p:ph type="sldNum" sz="quarter" idx="5"/>
          </p:nvPr>
        </p:nvSpPr>
        <p:spPr bwMode="auto">
          <a:noFill/>
          <a:ln>
            <a:miter lim="800000"/>
            <a:headEnd/>
            <a:tailEnd/>
          </a:ln>
        </p:spPr>
        <p:txBody>
          <a:bodyPr numCol="1">
            <a:prstTxWarp prst="textNoShape">
              <a:avLst/>
            </a:prstTxWarp>
          </a:bodyPr>
          <a:lstStyle/>
          <a:p>
            <a:pPr fontAlgn="base">
              <a:spcBef>
                <a:spcPct val="0"/>
              </a:spcBef>
              <a:spcAft>
                <a:spcPct val="0"/>
              </a:spcAft>
            </a:pPr>
            <a:fld id="{4823FCB3-16AF-48DD-BE3D-585F2DC38D9F}" type="slidenum">
              <a:rPr smtClean="0">
                <a:latin typeface="Calibri" pitchFamily="34" charset="0"/>
                <a:cs typeface="Arial" charset="0"/>
              </a:rPr>
              <a:pPr fontAlgn="base">
                <a:spcBef>
                  <a:spcPct val="0"/>
                </a:spcBef>
                <a:spcAft>
                  <a:spcPct val="0"/>
                </a:spcAft>
              </a:pPr>
              <a:t>4</a:t>
            </a:fld>
            <a:endParaRPr smtClean="0">
              <a:latin typeface="Calibri" pitchFamily="34" charset="0"/>
              <a:cs typeface="Arial"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Image Placeholder 1"/>
          <p:cNvSpPr>
            <a:spLocks noGrp="1" noRot="1" noChangeAspect="1"/>
          </p:cNvSpPr>
          <p:nvPr>
            <p:ph type="sldImg"/>
          </p:nvPr>
        </p:nvSpPr>
        <p:spPr>
          <a:ln/>
        </p:spPr>
      </p:sp>
      <p:sp>
        <p:nvSpPr>
          <p:cNvPr id="23554" name="Notes Placeholder 2"/>
          <p:cNvSpPr txBox="1">
            <a:spLocks noGrp="1"/>
          </p:cNvSpPr>
          <p:nvPr>
            <p:ph type="body" idx="1"/>
          </p:nvPr>
        </p:nvSpPr>
        <p:spPr bwMode="auto">
          <a:noFill/>
        </p:spPr>
        <p:txBody>
          <a:bodyPr numCol="1">
            <a:prstTxWarp prst="textNoShape">
              <a:avLst/>
            </a:prstTxWarp>
          </a:bodyPr>
          <a:lstStyle/>
          <a:p>
            <a:pPr eaLnBrk="1" hangingPunct="1"/>
            <a:endParaRPr dirty="0" smtClean="0">
              <a:latin typeface="Calibri" pitchFamily="34" charset="0"/>
            </a:endParaRPr>
          </a:p>
        </p:txBody>
      </p:sp>
      <p:sp>
        <p:nvSpPr>
          <p:cNvPr id="23555" name="Slide Number Placeholder 3"/>
          <p:cNvSpPr>
            <a:spLocks noGrp="1"/>
          </p:cNvSpPr>
          <p:nvPr>
            <p:ph type="sldNum" sz="quarter" idx="5"/>
          </p:nvPr>
        </p:nvSpPr>
        <p:spPr bwMode="auto">
          <a:noFill/>
          <a:ln>
            <a:miter lim="800000"/>
            <a:headEnd/>
            <a:tailEnd/>
          </a:ln>
        </p:spPr>
        <p:txBody>
          <a:bodyPr numCol="1">
            <a:prstTxWarp prst="textNoShape">
              <a:avLst/>
            </a:prstTxWarp>
          </a:bodyPr>
          <a:lstStyle/>
          <a:p>
            <a:pPr fontAlgn="base">
              <a:spcBef>
                <a:spcPct val="0"/>
              </a:spcBef>
              <a:spcAft>
                <a:spcPct val="0"/>
              </a:spcAft>
            </a:pPr>
            <a:fld id="{4823FCB3-16AF-48DD-BE3D-585F2DC38D9F}" type="slidenum">
              <a:rPr smtClean="0">
                <a:latin typeface="Calibri" pitchFamily="34" charset="0"/>
                <a:cs typeface="Arial" charset="0"/>
              </a:rPr>
              <a:pPr fontAlgn="base">
                <a:spcBef>
                  <a:spcPct val="0"/>
                </a:spcBef>
                <a:spcAft>
                  <a:spcPct val="0"/>
                </a:spcAft>
              </a:pPr>
              <a:t>5</a:t>
            </a:fld>
            <a:endParaRPr smtClean="0">
              <a:latin typeface="Calibri" pitchFamily="34" charset="0"/>
              <a:cs typeface="Arial"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a:ln/>
        </p:spPr>
      </p:sp>
      <p:sp>
        <p:nvSpPr>
          <p:cNvPr id="25602"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1E454F70-36A9-4C83-B88A-D66D232AC71D}"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6</a:t>
            </a:fld>
            <a:endParaRPr lang="en-US" sz="1200" kern="0">
              <a:solidFill>
                <a:srgbClr val="000000"/>
              </a:solidFill>
              <a:latin typeface="Calibri"/>
              <a:cs typeface="Aria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a:ln/>
        </p:spPr>
      </p:sp>
      <p:sp>
        <p:nvSpPr>
          <p:cNvPr id="27650"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75D5CDC4-F305-49E0-B266-3B4035589B4B}"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7</a:t>
            </a:fld>
            <a:endParaRPr lang="en-US" sz="1200" kern="0">
              <a:solidFill>
                <a:srgbClr val="000000"/>
              </a:solidFill>
              <a:latin typeface="Calibri"/>
              <a:cs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a:ln/>
        </p:spPr>
      </p:sp>
      <p:sp>
        <p:nvSpPr>
          <p:cNvPr id="29698" name="Notes Placeholder 2"/>
          <p:cNvSpPr txBox="1">
            <a:spLocks noGrp="1"/>
          </p:cNvSpPr>
          <p:nvPr>
            <p:ph type="body" sz="quarter" idx="1"/>
          </p:nvPr>
        </p:nvSpPr>
        <p:spPr bwMode="auto">
          <a:noFill/>
        </p:spPr>
        <p:txBody>
          <a:bodyPr numCol="1">
            <a:prstTxWarp prst="textNoShape">
              <a:avLst/>
            </a:prstTxWarp>
          </a:bodyPr>
          <a:lstStyle/>
          <a:p>
            <a:pPr eaLnBrk="1" hangingPunct="1"/>
            <a:endParaRPr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A8EBB7B0-ACCA-4410-9B41-0F0E42667866}"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8</a:t>
            </a:fld>
            <a:endParaRPr lang="en-US" sz="1200" kern="0">
              <a:solidFill>
                <a:srgbClr val="000000"/>
              </a:solidFill>
              <a:latin typeface="Calibri"/>
              <a:cs typeface="Aria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a:ln/>
        </p:spPr>
      </p:sp>
      <p:sp>
        <p:nvSpPr>
          <p:cNvPr id="31746" name="Notes Placeholder 2"/>
          <p:cNvSpPr txBox="1">
            <a:spLocks noGrp="1"/>
          </p:cNvSpPr>
          <p:nvPr>
            <p:ph type="body" sz="quarter" idx="1"/>
          </p:nvPr>
        </p:nvSpPr>
        <p:spPr bwMode="auto">
          <a:noFill/>
        </p:spPr>
        <p:txBody>
          <a:bodyPr numCol="1">
            <a:prstTxWarp prst="textNoShape">
              <a:avLst/>
            </a:prstTxWarp>
          </a:bodyPr>
          <a:lstStyle/>
          <a:p>
            <a:pPr eaLnBrk="1" hangingPunct="1"/>
            <a:endParaRPr dirty="0" smtClean="0">
              <a:latin typeface="Calibri" pitchFamily="34" charset="0"/>
            </a:endParaRPr>
          </a:p>
        </p:txBody>
      </p:sp>
      <p:sp>
        <p:nvSpPr>
          <p:cNvPr id="4" name="Slide Number Placeholder 3"/>
          <p:cNvSpPr txBox="1"/>
          <p:nvPr/>
        </p:nvSpPr>
        <p:spPr>
          <a:xfrm>
            <a:off x="3970338" y="8829675"/>
            <a:ext cx="3038475" cy="465138"/>
          </a:xfrm>
          <a:prstGeom prst="rect">
            <a:avLst/>
          </a:prstGeom>
          <a:noFill/>
          <a:ln>
            <a:noFill/>
          </a:ln>
        </p:spPr>
        <p:txBody>
          <a:bodyPr lIns="91430" tIns="45710" rIns="91430" bIns="45710" anchor="b"/>
          <a:lstStyle/>
          <a:p>
            <a:pPr algn="r" fontAlgn="auto">
              <a:spcBef>
                <a:spcPts val="0"/>
              </a:spcBef>
              <a:spcAft>
                <a:spcPts val="0"/>
              </a:spcAft>
              <a:defRPr sz="1800" b="0" i="0" u="none" strike="noStrike" kern="0" cap="none" spc="0" baseline="0">
                <a:solidFill>
                  <a:srgbClr val="000000"/>
                </a:solidFill>
                <a:uFillTx/>
              </a:defRPr>
            </a:pPr>
            <a:fld id="{CCB65B5D-8F27-466E-B51C-B96564B81F6F}" type="slidenum">
              <a:rPr kern="0">
                <a:solidFill>
                  <a:srgbClr val="000000"/>
                </a:solidFill>
                <a:latin typeface="+mn-lt"/>
                <a:cs typeface="+mn-cs"/>
              </a:rPr>
              <a:pPr algn="r" fontAlgn="auto">
                <a:spcBef>
                  <a:spcPts val="0"/>
                </a:spcBef>
                <a:spcAft>
                  <a:spcPts val="0"/>
                </a:spcAft>
                <a:defRPr sz="1800" b="0" i="0" u="none" strike="noStrike" kern="0" cap="none" spc="0" baseline="0">
                  <a:solidFill>
                    <a:srgbClr val="000000"/>
                  </a:solidFill>
                  <a:uFillTx/>
                </a:defRPr>
              </a:pPr>
              <a:t>9</a:t>
            </a:fld>
            <a:endParaRPr lang="en-US" sz="1200" kern="0" dirty="0">
              <a:solidFill>
                <a:srgbClr val="000000"/>
              </a:solidFill>
              <a:latin typeface="Calibri"/>
              <a:cs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txBox="1">
            <a:spLocks noGrp="1"/>
          </p:cNvSpPr>
          <p:nvPr>
            <p:ph type="ctrTitle"/>
          </p:nvPr>
        </p:nvSpPr>
        <p:spPr>
          <a:xfrm>
            <a:off x="685800" y="2130423"/>
            <a:ext cx="7772400" cy="1470026"/>
          </a:xfrm>
        </p:spPr>
        <p:txBody>
          <a:bodyPr/>
          <a:lstStyle>
            <a:lvl1pPr>
              <a:defRPr/>
            </a:lvl1pPr>
          </a:lstStyle>
          <a:p>
            <a:pPr lvl="0"/>
            <a:r>
              <a:rPr lang="en-US"/>
              <a:t>Click to edit Master title style</a:t>
            </a:r>
          </a:p>
        </p:txBody>
      </p:sp>
      <p:sp>
        <p:nvSpPr>
          <p:cNvPr id="3" name="Subtitle 2"/>
          <p:cNvSpPr txBox="1">
            <a:spLocks noGrp="1"/>
          </p:cNvSpPr>
          <p:nvPr>
            <p:ph type="subTitle" idx="1"/>
          </p:nvPr>
        </p:nvSpPr>
        <p:spPr>
          <a:xfrm>
            <a:off x="1371600" y="3886200"/>
            <a:ext cx="6400800" cy="1752603"/>
          </a:xfrm>
        </p:spPr>
        <p:txBody>
          <a:bodyPr anchorCtr="1"/>
          <a:lstStyle>
            <a:lvl1pPr marL="0" indent="0" algn="ctr">
              <a:buNone/>
              <a:defRPr>
                <a:solidFill>
                  <a:srgbClr val="898989"/>
                </a:solidFill>
              </a:defRPr>
            </a:lvl1pPr>
          </a:lstStyle>
          <a:p>
            <a:pPr lvl="0"/>
            <a:r>
              <a:rPr lang="en-US"/>
              <a:t>Click to edit Master subtitle style</a:t>
            </a:r>
          </a:p>
        </p:txBody>
      </p:sp>
      <p:sp>
        <p:nvSpPr>
          <p:cNvPr id="4" name="Date Placeholder 3"/>
          <p:cNvSpPr txBox="1">
            <a:spLocks noGrp="1"/>
          </p:cNvSpPr>
          <p:nvPr>
            <p:ph type="dt" sz="half" idx="10"/>
          </p:nvPr>
        </p:nvSpPr>
        <p:spPr>
          <a:ln/>
        </p:spPr>
        <p:txBody>
          <a:bodyPr/>
          <a:lstStyle>
            <a:lvl1pPr>
              <a:defRPr/>
            </a:lvl1pPr>
          </a:lstStyle>
          <a:p>
            <a:pPr>
              <a:defRPr/>
            </a:pPr>
            <a:fld id="{D98637A0-2C75-4FE7-B464-5F1D4BC9A2CC}" type="datetime1">
              <a:rPr lang="en-US"/>
              <a:pPr>
                <a:defRPr/>
              </a:pPr>
              <a:t>5/1/2015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B662532F-F269-4FA5-BC8A-7D29BB6CA83E}" type="slidenum">
              <a:rPr/>
              <a:pPr>
                <a:defRPr/>
              </a:pPr>
              <a:t>‹#›</a:t>
            </a:fld>
            <a:endParaRPr/>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549992E9-D245-4684-8242-C6E4103761D2}" type="datetime1">
              <a:rPr lang="en-US"/>
              <a:pPr>
                <a:defRPr/>
              </a:pPr>
              <a:t>5/1/2015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23044DA4-9469-4414-A31A-C72EF4C52606}" type="slidenum">
              <a:rPr/>
              <a:pPr>
                <a:defRPr/>
              </a:pPr>
              <a:t>‹#›</a:t>
            </a:fld>
            <a:endParaRPr/>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txBox="1">
            <a:spLocks noGrp="1"/>
          </p:cNvSpPr>
          <p:nvPr>
            <p:ph type="title" orient="vert"/>
          </p:nvPr>
        </p:nvSpPr>
        <p:spPr>
          <a:xfrm>
            <a:off x="6629400" y="274640"/>
            <a:ext cx="2057400" cy="5851529"/>
          </a:xfrm>
        </p:spPr>
        <p:txBody>
          <a:bodyPr vert="eaVert"/>
          <a:lstStyle>
            <a:lvl1pPr>
              <a:defRPr/>
            </a:lvl1pPr>
          </a:lstStyle>
          <a:p>
            <a:pPr lvl="0"/>
            <a:r>
              <a:rPr lang="en-US"/>
              <a:t>Click to edit Master title style</a:t>
            </a:r>
          </a:p>
        </p:txBody>
      </p:sp>
      <p:sp>
        <p:nvSpPr>
          <p:cNvPr id="3" name="Vertical Text Placeholder 2"/>
          <p:cNvSpPr txBox="1">
            <a:spLocks noGrp="1"/>
          </p:cNvSpPr>
          <p:nvPr>
            <p:ph type="body" orient="vert" idx="1"/>
          </p:nvPr>
        </p:nvSpPr>
        <p:spPr>
          <a:xfrm>
            <a:off x="457200" y="274640"/>
            <a:ext cx="6019796" cy="5851529"/>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DA9E5001-BBAB-479A-921E-ADA6106A3D12}" type="datetime1">
              <a:rPr lang="en-US"/>
              <a:pPr>
                <a:defRPr/>
              </a:pPr>
              <a:t>5/1/2015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70382778-880A-48E0-834E-CF1A4DF8D022}" type="slidenum">
              <a:rPr/>
              <a:pPr>
                <a:defRPr/>
              </a:pPr>
              <a:t>‹#›</a:t>
            </a:fld>
            <a:endParaRPr/>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txBox="1">
            <a:spLocks noGrp="1"/>
          </p:cNvSpPr>
          <p:nvPr>
            <p:ph type="dt" sz="half" idx="10"/>
          </p:nvPr>
        </p:nvSpPr>
        <p:spPr>
          <a:ln/>
        </p:spPr>
        <p:txBody>
          <a:bodyPr/>
          <a:lstStyle>
            <a:lvl1pPr>
              <a:defRPr/>
            </a:lvl1pPr>
          </a:lstStyle>
          <a:p>
            <a:pPr>
              <a:defRPr/>
            </a:pPr>
            <a:fld id="{6F652A14-A92C-4B22-908E-5FBD2BE6681C}" type="datetime1">
              <a:rPr lang="en-US"/>
              <a:pPr>
                <a:defRPr/>
              </a:pPr>
              <a:t>5/1/2015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CD4D1A84-9A3D-494C-B583-C22793A032C6}" type="slidenum">
              <a:rPr/>
              <a:pPr>
                <a:defRPr/>
              </a:pPr>
              <a:t>‹#›</a:t>
            </a:fld>
            <a:endParaRPr/>
          </a:p>
        </p:txBody>
      </p:sp>
    </p:spTree>
  </p:cSld>
  <p:clrMapOvr>
    <a:masterClrMapping/>
  </p:clrMapOvr>
  <p:transition/>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txBox="1">
            <a:spLocks noGrp="1"/>
          </p:cNvSpPr>
          <p:nvPr>
            <p:ph type="title"/>
          </p:nvPr>
        </p:nvSpPr>
        <p:spPr>
          <a:xfrm>
            <a:off x="722311" y="4406895"/>
            <a:ext cx="7772400" cy="1362071"/>
          </a:xfrm>
        </p:spPr>
        <p:txBody>
          <a:bodyPr anchor="t" anchorCtr="0"/>
          <a:lstStyle>
            <a:lvl1pPr algn="l">
              <a:defRPr sz="4000" b="1" cap="all"/>
            </a:lvl1pPr>
          </a:lstStyle>
          <a:p>
            <a:pPr lvl="0"/>
            <a:r>
              <a:rPr lang="en-US"/>
              <a:t>Click to edit Master title style</a:t>
            </a:r>
          </a:p>
        </p:txBody>
      </p:sp>
      <p:sp>
        <p:nvSpPr>
          <p:cNvPr id="3" name="Text Placeholder 2"/>
          <p:cNvSpPr txBox="1">
            <a:spLocks noGrp="1"/>
          </p:cNvSpPr>
          <p:nvPr>
            <p:ph type="body" idx="1"/>
          </p:nvPr>
        </p:nvSpPr>
        <p:spPr>
          <a:xfrm>
            <a:off x="722311" y="2906713"/>
            <a:ext cx="7772400" cy="1500182"/>
          </a:xfrm>
        </p:spPr>
        <p:txBody>
          <a:bodyPr anchor="b"/>
          <a:lstStyle>
            <a:lvl1pPr marL="0" indent="0">
              <a:spcBef>
                <a:spcPts val="500"/>
              </a:spcBef>
              <a:buNone/>
              <a:defRPr sz="2000">
                <a:solidFill>
                  <a:srgbClr val="898989"/>
                </a:solidFill>
              </a:defRPr>
            </a:lvl1pPr>
          </a:lstStyle>
          <a:p>
            <a:pPr lvl="0"/>
            <a:r>
              <a:rPr lang="en-US"/>
              <a:t>Click to edit Master text styles</a:t>
            </a:r>
          </a:p>
        </p:txBody>
      </p:sp>
      <p:sp>
        <p:nvSpPr>
          <p:cNvPr id="4" name="Date Placeholder 3"/>
          <p:cNvSpPr txBox="1">
            <a:spLocks noGrp="1"/>
          </p:cNvSpPr>
          <p:nvPr>
            <p:ph type="dt" sz="half" idx="10"/>
          </p:nvPr>
        </p:nvSpPr>
        <p:spPr>
          <a:ln/>
        </p:spPr>
        <p:txBody>
          <a:bodyPr/>
          <a:lstStyle>
            <a:lvl1pPr>
              <a:defRPr/>
            </a:lvl1pPr>
          </a:lstStyle>
          <a:p>
            <a:pPr>
              <a:defRPr/>
            </a:pPr>
            <a:fld id="{7368E869-0916-410E-AEC5-4FE234E375FD}" type="datetime1">
              <a:rPr lang="en-US"/>
              <a:pPr>
                <a:defRPr/>
              </a:pPr>
              <a:t>5/1/2015</a:t>
            </a:fld>
            <a:endParaRPr/>
          </a:p>
        </p:txBody>
      </p:sp>
      <p:sp>
        <p:nvSpPr>
          <p:cNvPr id="5"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6" name="Slide Number Placeholder 5"/>
          <p:cNvSpPr txBox="1">
            <a:spLocks noGrp="1"/>
          </p:cNvSpPr>
          <p:nvPr>
            <p:ph type="sldNum" sz="quarter" idx="12"/>
          </p:nvPr>
        </p:nvSpPr>
        <p:spPr>
          <a:ln/>
        </p:spPr>
        <p:txBody>
          <a:bodyPr/>
          <a:lstStyle>
            <a:lvl1pPr>
              <a:defRPr/>
            </a:lvl1pPr>
          </a:lstStyle>
          <a:p>
            <a:pPr>
              <a:defRPr/>
            </a:pPr>
            <a:fld id="{A703AC75-765E-42F2-AA5E-A9A343D7B9AB}" type="slidenum">
              <a:rPr/>
              <a:pPr>
                <a:defRPr/>
              </a:pPr>
              <a:t>‹#›</a:t>
            </a:fld>
            <a:endParaRP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Content Placeholder 2"/>
          <p:cNvSpPr txBox="1">
            <a:spLocks noGrp="1"/>
          </p:cNvSpPr>
          <p:nvPr>
            <p:ph idx="1"/>
          </p:nvPr>
        </p:nvSpPr>
        <p:spPr>
          <a:xfrm>
            <a:off x="457200"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txBox="1">
            <a:spLocks noGrp="1"/>
          </p:cNvSpPr>
          <p:nvPr>
            <p:ph idx="2"/>
          </p:nvPr>
        </p:nvSpPr>
        <p:spPr>
          <a:xfrm>
            <a:off x="4648196" y="1600200"/>
            <a:ext cx="4038603" cy="4525959"/>
          </a:xfrm>
        </p:spPr>
        <p:txBody>
          <a:bodyPr/>
          <a:lstStyle>
            <a:lvl1pPr>
              <a:spcBef>
                <a:spcPts val="700"/>
              </a:spcBef>
              <a:defRPr sz="2800"/>
            </a:lvl1pPr>
            <a:lvl2pPr>
              <a:spcBef>
                <a:spcPts val="600"/>
              </a:spcBef>
              <a:defRPr sz="2400"/>
            </a:lvl2pPr>
            <a:lvl3pPr>
              <a:spcBef>
                <a:spcPts val="500"/>
              </a:spcBef>
              <a:defRPr sz="2000"/>
            </a:lvl3pPr>
            <a:lvl4pPr>
              <a:spcBef>
                <a:spcPts val="400"/>
              </a:spcBef>
              <a:defRPr sz="1800"/>
            </a:lvl4pPr>
            <a:lvl5pPr>
              <a:spcBef>
                <a:spcPts val="400"/>
              </a:spcBef>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txBox="1">
            <a:spLocks noGrp="1"/>
          </p:cNvSpPr>
          <p:nvPr>
            <p:ph type="dt" sz="half" idx="10"/>
          </p:nvPr>
        </p:nvSpPr>
        <p:spPr>
          <a:ln/>
        </p:spPr>
        <p:txBody>
          <a:bodyPr/>
          <a:lstStyle>
            <a:lvl1pPr>
              <a:defRPr/>
            </a:lvl1pPr>
          </a:lstStyle>
          <a:p>
            <a:pPr>
              <a:defRPr/>
            </a:pPr>
            <a:fld id="{8CBAB456-C883-4DDF-A39B-86F0E825CD8C}" type="datetime1">
              <a:rPr lang="en-US"/>
              <a:pPr>
                <a:defRPr/>
              </a:pPr>
              <a:t>5/1/2015</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CDD0CE14-3EF0-437B-B976-7C32901AB7FC}" type="slidenum">
              <a:rPr/>
              <a:pPr>
                <a:defRPr/>
              </a:pPr>
              <a:t>‹#›</a:t>
            </a:fld>
            <a:endParaRPr/>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Text Placeholder 2"/>
          <p:cNvSpPr txBox="1">
            <a:spLocks noGrp="1"/>
          </p:cNvSpPr>
          <p:nvPr>
            <p:ph type="body" idx="1"/>
          </p:nvPr>
        </p:nvSpPr>
        <p:spPr>
          <a:xfrm>
            <a:off x="457200" y="1535113"/>
            <a:ext cx="4040184" cy="639759"/>
          </a:xfrm>
        </p:spPr>
        <p:txBody>
          <a:bodyPr anchor="b"/>
          <a:lstStyle>
            <a:lvl1pPr marL="0" indent="0">
              <a:spcBef>
                <a:spcPts val="600"/>
              </a:spcBef>
              <a:buNone/>
              <a:defRPr sz="2400" b="1"/>
            </a:lvl1pPr>
          </a:lstStyle>
          <a:p>
            <a:pPr lvl="0"/>
            <a:r>
              <a:rPr lang="en-US"/>
              <a:t>Click to edit Master text styles</a:t>
            </a:r>
          </a:p>
        </p:txBody>
      </p:sp>
      <p:sp>
        <p:nvSpPr>
          <p:cNvPr id="4" name="Content Placeholder 3"/>
          <p:cNvSpPr txBox="1">
            <a:spLocks noGrp="1"/>
          </p:cNvSpPr>
          <p:nvPr>
            <p:ph idx="2"/>
          </p:nvPr>
        </p:nvSpPr>
        <p:spPr>
          <a:xfrm>
            <a:off x="457200" y="2174872"/>
            <a:ext cx="4040184"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txBox="1">
            <a:spLocks noGrp="1"/>
          </p:cNvSpPr>
          <p:nvPr>
            <p:ph type="body" idx="3"/>
          </p:nvPr>
        </p:nvSpPr>
        <p:spPr>
          <a:xfrm>
            <a:off x="4645023" y="1535113"/>
            <a:ext cx="4041776" cy="639759"/>
          </a:xfrm>
        </p:spPr>
        <p:txBody>
          <a:bodyPr anchor="b"/>
          <a:lstStyle>
            <a:lvl1pPr marL="0" indent="0">
              <a:spcBef>
                <a:spcPts val="600"/>
              </a:spcBef>
              <a:buNone/>
              <a:defRPr sz="2400" b="1"/>
            </a:lvl1pPr>
          </a:lstStyle>
          <a:p>
            <a:pPr lvl="0"/>
            <a:r>
              <a:rPr lang="en-US"/>
              <a:t>Click to edit Master text styles</a:t>
            </a:r>
          </a:p>
        </p:txBody>
      </p:sp>
      <p:sp>
        <p:nvSpPr>
          <p:cNvPr id="6" name="Content Placeholder 5"/>
          <p:cNvSpPr txBox="1">
            <a:spLocks noGrp="1"/>
          </p:cNvSpPr>
          <p:nvPr>
            <p:ph idx="4"/>
          </p:nvPr>
        </p:nvSpPr>
        <p:spPr>
          <a:xfrm>
            <a:off x="4645023" y="2174872"/>
            <a:ext cx="4041776" cy="3951286"/>
          </a:xfrm>
        </p:spPr>
        <p:txBody>
          <a:bodyPr/>
          <a:lstStyle>
            <a:lvl1pPr>
              <a:spcBef>
                <a:spcPts val="600"/>
              </a:spcBef>
              <a:defRPr sz="2400"/>
            </a:lvl1pPr>
            <a:lvl2pPr>
              <a:spcBef>
                <a:spcPts val="500"/>
              </a:spcBef>
              <a:defRPr sz="2000"/>
            </a:lvl2pPr>
            <a:lvl3pPr>
              <a:spcBef>
                <a:spcPts val="400"/>
              </a:spcBef>
              <a:defRPr sz="1800"/>
            </a:lvl3pPr>
            <a:lvl4pPr>
              <a:spcBef>
                <a:spcPts val="400"/>
              </a:spcBef>
              <a:defRPr sz="1600"/>
            </a:lvl4pPr>
            <a:lvl5pPr>
              <a:spcBef>
                <a:spcPts val="400"/>
              </a:spcBef>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txBox="1">
            <a:spLocks noGrp="1"/>
          </p:cNvSpPr>
          <p:nvPr>
            <p:ph type="dt" sz="half" idx="10"/>
          </p:nvPr>
        </p:nvSpPr>
        <p:spPr>
          <a:ln/>
        </p:spPr>
        <p:txBody>
          <a:bodyPr/>
          <a:lstStyle>
            <a:lvl1pPr>
              <a:defRPr/>
            </a:lvl1pPr>
          </a:lstStyle>
          <a:p>
            <a:pPr>
              <a:defRPr/>
            </a:pPr>
            <a:fld id="{68F2968C-4971-400A-8EDA-E08588C3E487}" type="datetime1">
              <a:rPr lang="en-US"/>
              <a:pPr>
                <a:defRPr/>
              </a:pPr>
              <a:t>5/1/2015</a:t>
            </a:fld>
            <a:endParaRPr/>
          </a:p>
        </p:txBody>
      </p:sp>
      <p:sp>
        <p:nvSpPr>
          <p:cNvPr id="8"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9" name="Slide Number Placeholder 5"/>
          <p:cNvSpPr txBox="1">
            <a:spLocks noGrp="1"/>
          </p:cNvSpPr>
          <p:nvPr>
            <p:ph type="sldNum" sz="quarter" idx="12"/>
          </p:nvPr>
        </p:nvSpPr>
        <p:spPr>
          <a:ln/>
        </p:spPr>
        <p:txBody>
          <a:bodyPr/>
          <a:lstStyle>
            <a:lvl1pPr>
              <a:defRPr/>
            </a:lvl1pPr>
          </a:lstStyle>
          <a:p>
            <a:pPr>
              <a:defRPr/>
            </a:pPr>
            <a:fld id="{CE2EF63F-333D-4190-A262-2DA473DFF5EA}" type="slidenum">
              <a:rPr/>
              <a:pPr>
                <a:defRPr/>
              </a:pPr>
              <a:t>‹#›</a:t>
            </a:fld>
            <a:endParaRPr/>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txBox="1">
            <a:spLocks noGrp="1"/>
          </p:cNvSpPr>
          <p:nvPr>
            <p:ph type="title"/>
          </p:nvPr>
        </p:nvSpPr>
        <p:spPr/>
        <p:txBody>
          <a:bodyPr/>
          <a:lstStyle>
            <a:lvl1pPr>
              <a:defRPr/>
            </a:lvl1pPr>
          </a:lstStyle>
          <a:p>
            <a:pPr lvl="0"/>
            <a:r>
              <a:rPr lang="en-US"/>
              <a:t>Click to edit Master title style</a:t>
            </a:r>
          </a:p>
        </p:txBody>
      </p:sp>
      <p:sp>
        <p:nvSpPr>
          <p:cNvPr id="3" name="Date Placeholder 3"/>
          <p:cNvSpPr txBox="1">
            <a:spLocks noGrp="1"/>
          </p:cNvSpPr>
          <p:nvPr>
            <p:ph type="dt" sz="half" idx="10"/>
          </p:nvPr>
        </p:nvSpPr>
        <p:spPr>
          <a:ln/>
        </p:spPr>
        <p:txBody>
          <a:bodyPr/>
          <a:lstStyle>
            <a:lvl1pPr>
              <a:defRPr/>
            </a:lvl1pPr>
          </a:lstStyle>
          <a:p>
            <a:pPr>
              <a:defRPr/>
            </a:pPr>
            <a:fld id="{1175D916-AD7C-419B-81A7-1B774DD450E7}" type="datetime1">
              <a:rPr lang="en-US"/>
              <a:pPr>
                <a:defRPr/>
              </a:pPr>
              <a:t>5/1/2015</a:t>
            </a:fld>
            <a:endParaRPr/>
          </a:p>
        </p:txBody>
      </p:sp>
      <p:sp>
        <p:nvSpPr>
          <p:cNvPr id="4"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5" name="Slide Number Placeholder 5"/>
          <p:cNvSpPr txBox="1">
            <a:spLocks noGrp="1"/>
          </p:cNvSpPr>
          <p:nvPr>
            <p:ph type="sldNum" sz="quarter" idx="12"/>
          </p:nvPr>
        </p:nvSpPr>
        <p:spPr>
          <a:ln/>
        </p:spPr>
        <p:txBody>
          <a:bodyPr/>
          <a:lstStyle>
            <a:lvl1pPr>
              <a:defRPr/>
            </a:lvl1pPr>
          </a:lstStyle>
          <a:p>
            <a:pPr>
              <a:defRPr/>
            </a:pPr>
            <a:fld id="{82B5DD61-F49B-4CD3-82BF-9DF2A79C70CD}" type="slidenum">
              <a:rPr/>
              <a:pPr>
                <a:defRPr/>
              </a:pPr>
              <a:t>‹#›</a:t>
            </a:fld>
            <a:endParaRPr/>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txBox="1">
            <a:spLocks noGrp="1"/>
          </p:cNvSpPr>
          <p:nvPr>
            <p:ph type="dt" sz="half" idx="10"/>
          </p:nvPr>
        </p:nvSpPr>
        <p:spPr>
          <a:ln/>
        </p:spPr>
        <p:txBody>
          <a:bodyPr/>
          <a:lstStyle>
            <a:lvl1pPr>
              <a:defRPr/>
            </a:lvl1pPr>
          </a:lstStyle>
          <a:p>
            <a:pPr>
              <a:defRPr/>
            </a:pPr>
            <a:fld id="{939034BB-5332-42E6-BAEA-B943C6FEF489}" type="datetime1">
              <a:rPr lang="en-US"/>
              <a:pPr>
                <a:defRPr/>
              </a:pPr>
              <a:t>5/1/2015</a:t>
            </a:fld>
            <a:endParaRPr/>
          </a:p>
        </p:txBody>
      </p:sp>
      <p:sp>
        <p:nvSpPr>
          <p:cNvPr id="3"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4" name="Slide Number Placeholder 5"/>
          <p:cNvSpPr txBox="1">
            <a:spLocks noGrp="1"/>
          </p:cNvSpPr>
          <p:nvPr>
            <p:ph type="sldNum" sz="quarter" idx="12"/>
          </p:nvPr>
        </p:nvSpPr>
        <p:spPr>
          <a:ln/>
        </p:spPr>
        <p:txBody>
          <a:bodyPr/>
          <a:lstStyle>
            <a:lvl1pPr>
              <a:defRPr/>
            </a:lvl1pPr>
          </a:lstStyle>
          <a:p>
            <a:pPr>
              <a:defRPr/>
            </a:pPr>
            <a:fld id="{8ABD3E9C-B684-4522-9DFB-2E6F7C392A2A}" type="slidenum">
              <a:rPr/>
              <a:pPr>
                <a:defRPr/>
              </a:pPr>
              <a:t>‹#›</a:t>
            </a:fld>
            <a:endParaRPr/>
          </a:p>
        </p:txBody>
      </p:sp>
    </p:spTree>
  </p:cSld>
  <p:clrMapOvr>
    <a:masterClrMapping/>
  </p:clrMapOvr>
  <p:transition/>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457200" y="273048"/>
            <a:ext cx="3008311" cy="1162046"/>
          </a:xfrm>
        </p:spPr>
        <p:txBody>
          <a:bodyPr anchor="b" anchorCtr="0"/>
          <a:lstStyle>
            <a:lvl1pPr algn="l">
              <a:defRPr sz="2000" b="1"/>
            </a:lvl1pPr>
          </a:lstStyle>
          <a:p>
            <a:pPr lvl="0"/>
            <a:r>
              <a:rPr lang="en-US"/>
              <a:t>Click to edit Master title style</a:t>
            </a:r>
          </a:p>
        </p:txBody>
      </p:sp>
      <p:sp>
        <p:nvSpPr>
          <p:cNvPr id="3" name="Content Placeholder 2"/>
          <p:cNvSpPr txBox="1">
            <a:spLocks noGrp="1"/>
          </p:cNvSpPr>
          <p:nvPr>
            <p:ph idx="1"/>
          </p:nvPr>
        </p:nvSpPr>
        <p:spPr>
          <a:xfrm>
            <a:off x="3575047" y="273048"/>
            <a:ext cx="5111752" cy="5853110"/>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txBox="1">
            <a:spLocks noGrp="1"/>
          </p:cNvSpPr>
          <p:nvPr>
            <p:ph type="body" idx="2"/>
          </p:nvPr>
        </p:nvSpPr>
        <p:spPr>
          <a:xfrm>
            <a:off x="457200" y="1435095"/>
            <a:ext cx="3008311" cy="46910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01696B53-ED77-4D02-A6E0-782C0C36E819}" type="datetime1">
              <a:rPr lang="en-US"/>
              <a:pPr>
                <a:defRPr/>
              </a:pPr>
              <a:t>5/1/2015</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BC5C3F15-7379-4E67-B558-60474240C7D9}" type="slidenum">
              <a:rPr/>
              <a:pPr>
                <a:defRPr/>
              </a:pPr>
              <a:t>‹#›</a:t>
            </a:fld>
            <a:endParaRP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txBox="1">
            <a:spLocks noGrp="1"/>
          </p:cNvSpPr>
          <p:nvPr>
            <p:ph type="title"/>
          </p:nvPr>
        </p:nvSpPr>
        <p:spPr>
          <a:xfrm>
            <a:off x="1792288" y="4800600"/>
            <a:ext cx="5486400" cy="566735"/>
          </a:xfrm>
        </p:spPr>
        <p:txBody>
          <a:bodyPr anchor="b" anchorCtr="0"/>
          <a:lstStyle>
            <a:lvl1pPr algn="l">
              <a:defRPr sz="2000" b="1"/>
            </a:lvl1pPr>
          </a:lstStyle>
          <a:p>
            <a:pPr lvl="0"/>
            <a:r>
              <a:rPr lang="en-US"/>
              <a:t>Click to edit Master title style</a:t>
            </a:r>
          </a:p>
        </p:txBody>
      </p:sp>
      <p:sp>
        <p:nvSpPr>
          <p:cNvPr id="3" name="Picture Placeholder 2"/>
          <p:cNvSpPr txBox="1">
            <a:spLocks noGrp="1"/>
          </p:cNvSpPr>
          <p:nvPr>
            <p:ph type="pic" idx="1"/>
          </p:nvPr>
        </p:nvSpPr>
        <p:spPr>
          <a:xfrm>
            <a:off x="1792288" y="612776"/>
            <a:ext cx="5486400" cy="4114800"/>
          </a:xfrm>
        </p:spPr>
        <p:txBody>
          <a:bodyPr/>
          <a:lstStyle>
            <a:lvl1pPr marL="0" indent="0">
              <a:buNone/>
              <a:defRPr/>
            </a:lvl1pPr>
          </a:lstStyle>
          <a:p>
            <a:pPr lvl="0"/>
            <a:endParaRPr lang="en-US" noProof="0"/>
          </a:p>
        </p:txBody>
      </p:sp>
      <p:sp>
        <p:nvSpPr>
          <p:cNvPr id="4" name="Text Placeholder 3"/>
          <p:cNvSpPr txBox="1">
            <a:spLocks noGrp="1"/>
          </p:cNvSpPr>
          <p:nvPr>
            <p:ph type="body" idx="2"/>
          </p:nvPr>
        </p:nvSpPr>
        <p:spPr>
          <a:xfrm>
            <a:off x="1792288" y="5367335"/>
            <a:ext cx="5486400" cy="804864"/>
          </a:xfrm>
        </p:spPr>
        <p:txBody>
          <a:bodyPr/>
          <a:lstStyle>
            <a:lvl1pPr marL="0" indent="0">
              <a:spcBef>
                <a:spcPts val="300"/>
              </a:spcBef>
              <a:buNone/>
              <a:defRPr sz="1400"/>
            </a:lvl1pPr>
          </a:lstStyle>
          <a:p>
            <a:pPr lvl="0"/>
            <a:r>
              <a:rPr lang="en-US"/>
              <a:t>Click to edit Master text styles</a:t>
            </a:r>
          </a:p>
        </p:txBody>
      </p:sp>
      <p:sp>
        <p:nvSpPr>
          <p:cNvPr id="5" name="Date Placeholder 3"/>
          <p:cNvSpPr txBox="1">
            <a:spLocks noGrp="1"/>
          </p:cNvSpPr>
          <p:nvPr>
            <p:ph type="dt" sz="half" idx="10"/>
          </p:nvPr>
        </p:nvSpPr>
        <p:spPr>
          <a:ln/>
        </p:spPr>
        <p:txBody>
          <a:bodyPr/>
          <a:lstStyle>
            <a:lvl1pPr>
              <a:defRPr/>
            </a:lvl1pPr>
          </a:lstStyle>
          <a:p>
            <a:pPr>
              <a:defRPr/>
            </a:pPr>
            <a:fld id="{76855BF7-FEC3-4FE6-9CBA-AA77ED6B76CE}" type="datetime1">
              <a:rPr lang="en-US"/>
              <a:pPr>
                <a:defRPr/>
              </a:pPr>
              <a:t>5/1/2015</a:t>
            </a:fld>
            <a:endParaRPr/>
          </a:p>
        </p:txBody>
      </p:sp>
      <p:sp>
        <p:nvSpPr>
          <p:cNvPr id="6" name="Footer Placeholder 4"/>
          <p:cNvSpPr txBox="1">
            <a:spLocks noGrp="1"/>
          </p:cNvSpPr>
          <p:nvPr>
            <p:ph type="ftr" sz="quarter" idx="11"/>
          </p:nvPr>
        </p:nvSpPr>
        <p:spPr>
          <a:ln/>
        </p:spPr>
        <p:txBody>
          <a:bodyPr/>
          <a:lstStyle>
            <a:lvl1pPr>
              <a:defRPr/>
            </a:lvl1pPr>
          </a:lstStyle>
          <a:p>
            <a:pPr>
              <a:defRPr/>
            </a:pPr>
            <a:r>
              <a:t>Research Update November 2010</a:t>
            </a:r>
          </a:p>
        </p:txBody>
      </p:sp>
      <p:sp>
        <p:nvSpPr>
          <p:cNvPr id="7" name="Slide Number Placeholder 5"/>
          <p:cNvSpPr txBox="1">
            <a:spLocks noGrp="1"/>
          </p:cNvSpPr>
          <p:nvPr>
            <p:ph type="sldNum" sz="quarter" idx="12"/>
          </p:nvPr>
        </p:nvSpPr>
        <p:spPr>
          <a:ln/>
        </p:spPr>
        <p:txBody>
          <a:bodyPr/>
          <a:lstStyle>
            <a:lvl1pPr>
              <a:defRPr/>
            </a:lvl1pPr>
          </a:lstStyle>
          <a:p>
            <a:pPr>
              <a:defRPr/>
            </a:pPr>
            <a:fld id="{B218EBD1-24D6-47CC-B895-6F465FC67042}" type="slidenum">
              <a:rPr/>
              <a:pPr>
                <a:defRPr/>
              </a:pPr>
              <a:t>‹#›</a:t>
            </a:fld>
            <a:endParaRP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lumMod val="60000"/>
            <a:lumOff val="40000"/>
            <a:alpha val="42000"/>
          </a:schemeClr>
        </a:solidFill>
        <a:effectLst/>
      </p:bgPr>
    </p:bg>
    <p:spTree>
      <p:nvGrpSpPr>
        <p:cNvPr id="1" name=""/>
        <p:cNvGrpSpPr/>
        <p:nvPr/>
      </p:nvGrpSpPr>
      <p:grpSpPr>
        <a:xfrm>
          <a:off x="0" y="0"/>
          <a:ext cx="0" cy="0"/>
          <a:chOff x="0" y="0"/>
          <a:chExt cx="0" cy="0"/>
        </a:xfrm>
      </p:grpSpPr>
      <p:sp>
        <p:nvSpPr>
          <p:cNvPr id="1026" name="Title Placeholder 1"/>
          <p:cNvSpPr txBox="1">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1" compatLnSpc="1">
            <a:prstTxWarp prst="textNoShape">
              <a:avLst/>
            </a:prstTxWarp>
          </a:bodyPr>
          <a:lstStyle/>
          <a:p>
            <a:pPr lvl="0"/>
            <a:r>
              <a:rPr lang="en-US" smtClean="0"/>
              <a:t>Click to edit Master title style</a:t>
            </a:r>
          </a:p>
        </p:txBody>
      </p:sp>
      <p:sp>
        <p:nvSpPr>
          <p:cNvPr id="1027" name="Text Placeholder 2"/>
          <p:cNvSpPr txBox="1">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txBox="1">
            <a:spLocks noGrp="1"/>
          </p:cNvSpPr>
          <p:nvPr>
            <p:ph type="dt" sz="half" idx="2"/>
          </p:nvPr>
        </p:nvSpPr>
        <p:spPr>
          <a:xfrm>
            <a:off x="457200" y="6356350"/>
            <a:ext cx="2133600" cy="365125"/>
          </a:xfrm>
          <a:prstGeom prst="rect">
            <a:avLst/>
          </a:prstGeom>
          <a:noFill/>
          <a:ln>
            <a:noFill/>
          </a:ln>
        </p:spPr>
        <p:txBody>
          <a:bodyPr vert="horz" wrap="square" lIns="91440" tIns="45720" rIns="91440" bIns="45720" anchor="ctr" anchorCtr="0" compatLnSpc="1"/>
          <a:lstStyle>
            <a:lvl1pPr marL="0" marR="0" lvl="0" indent="0" algn="l"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fld id="{F4FFA72C-B38A-44FF-A482-E436D0B3DC41}" type="datetime1">
              <a:rPr lang="en-US"/>
              <a:pPr>
                <a:defRPr/>
              </a:pPr>
              <a:t>5/1/2015</a:t>
            </a:fld>
            <a:endParaRPr/>
          </a:p>
        </p:txBody>
      </p:sp>
      <p:sp>
        <p:nvSpPr>
          <p:cNvPr id="5" name="Footer Placeholder 4"/>
          <p:cNvSpPr txBox="1">
            <a:spLocks noGrp="1"/>
          </p:cNvSpPr>
          <p:nvPr>
            <p:ph type="ftr" sz="quarter" idx="3"/>
          </p:nvPr>
        </p:nvSpPr>
        <p:spPr>
          <a:xfrm>
            <a:off x="3124200" y="6356350"/>
            <a:ext cx="2895600" cy="365125"/>
          </a:xfrm>
          <a:prstGeom prst="rect">
            <a:avLst/>
          </a:prstGeom>
          <a:noFill/>
          <a:ln>
            <a:noFill/>
          </a:ln>
        </p:spPr>
        <p:txBody>
          <a:bodyPr vert="horz" wrap="square" lIns="91440" tIns="45720" rIns="91440" bIns="45720" anchor="ctr" anchorCtr="1" compatLnSpc="1"/>
          <a:lstStyle>
            <a:lvl1pPr marL="0" marR="0" lvl="0" indent="0" algn="ct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r>
              <a:rPr dirty="0"/>
              <a:t>Research Update November 2010</a:t>
            </a:r>
          </a:p>
        </p:txBody>
      </p:sp>
      <p:sp>
        <p:nvSpPr>
          <p:cNvPr id="6" name="Slide Number Placeholder 5"/>
          <p:cNvSpPr txBox="1">
            <a:spLocks noGrp="1"/>
          </p:cNvSpPr>
          <p:nvPr>
            <p:ph type="sldNum" sz="quarter" idx="4"/>
          </p:nvPr>
        </p:nvSpPr>
        <p:spPr>
          <a:xfrm>
            <a:off x="6553200" y="6356350"/>
            <a:ext cx="2133600" cy="365125"/>
          </a:xfrm>
          <a:prstGeom prst="rect">
            <a:avLst/>
          </a:prstGeom>
          <a:noFill/>
          <a:ln>
            <a:noFill/>
          </a:ln>
        </p:spPr>
        <p:txBody>
          <a:bodyPr vert="horz" wrap="square" lIns="91440" tIns="45720" rIns="91440" bIns="45720" anchor="ctr" anchorCtr="0" compatLnSpc="1"/>
          <a:lstStyle>
            <a:lvl1pPr marL="0" marR="0" lvl="0" indent="0" algn="r" defTabSz="914400" rtl="0" fontAlgn="auto" hangingPunct="1">
              <a:lnSpc>
                <a:spcPct val="100000"/>
              </a:lnSpc>
              <a:spcBef>
                <a:spcPts val="0"/>
              </a:spcBef>
              <a:spcAft>
                <a:spcPts val="0"/>
              </a:spcAft>
              <a:buNone/>
              <a:tabLst/>
              <a:defRPr lang="en-US" sz="1200" b="0" i="0" u="none" strike="noStrike" kern="1200" cap="none" spc="0" baseline="0">
                <a:solidFill>
                  <a:srgbClr val="898989"/>
                </a:solidFill>
                <a:uFillTx/>
                <a:latin typeface="Calibri"/>
                <a:cs typeface="+mn-cs"/>
              </a:defRPr>
            </a:lvl1pPr>
          </a:lstStyle>
          <a:p>
            <a:pPr>
              <a:defRPr/>
            </a:pPr>
            <a:fld id="{E66D5814-B61C-4D68-91BC-ECEC27549DF0}" type="slidenum">
              <a:rPr/>
              <a:pPr>
                <a:defRPr/>
              </a:pPr>
              <a:t>‹#›</a:t>
            </a:fld>
            <a:endParaRPr/>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ransition/>
  <p:txStyles>
    <p:titleStyle>
      <a:lvl1pPr algn="ctr" rtl="0" eaLnBrk="0" fontAlgn="base" hangingPunct="0">
        <a:spcBef>
          <a:spcPct val="0"/>
        </a:spcBef>
        <a:spcAft>
          <a:spcPct val="0"/>
        </a:spcAft>
        <a:defRPr lang="en-US" sz="4400" kern="1200">
          <a:solidFill>
            <a:srgbClr val="000000"/>
          </a:solidFill>
          <a:latin typeface="Calibri"/>
        </a:defRPr>
      </a:lvl1pPr>
      <a:lvl2pPr algn="ctr" rtl="0" eaLnBrk="0" fontAlgn="base" hangingPunct="0">
        <a:spcBef>
          <a:spcPct val="0"/>
        </a:spcBef>
        <a:spcAft>
          <a:spcPct val="0"/>
        </a:spcAft>
        <a:defRPr sz="4400">
          <a:solidFill>
            <a:srgbClr val="000000"/>
          </a:solidFill>
          <a:latin typeface="Calibri" pitchFamily="34" charset="0"/>
        </a:defRPr>
      </a:lvl2pPr>
      <a:lvl3pPr algn="ctr" rtl="0" eaLnBrk="0" fontAlgn="base" hangingPunct="0">
        <a:spcBef>
          <a:spcPct val="0"/>
        </a:spcBef>
        <a:spcAft>
          <a:spcPct val="0"/>
        </a:spcAft>
        <a:defRPr sz="4400">
          <a:solidFill>
            <a:srgbClr val="000000"/>
          </a:solidFill>
          <a:latin typeface="Calibri" pitchFamily="34" charset="0"/>
        </a:defRPr>
      </a:lvl3pPr>
      <a:lvl4pPr algn="ctr" rtl="0" eaLnBrk="0" fontAlgn="base" hangingPunct="0">
        <a:spcBef>
          <a:spcPct val="0"/>
        </a:spcBef>
        <a:spcAft>
          <a:spcPct val="0"/>
        </a:spcAft>
        <a:defRPr sz="4400">
          <a:solidFill>
            <a:srgbClr val="000000"/>
          </a:solidFill>
          <a:latin typeface="Calibri" pitchFamily="34" charset="0"/>
        </a:defRPr>
      </a:lvl4pPr>
      <a:lvl5pPr algn="ctr" rtl="0" eaLnBrk="0" fontAlgn="base" hangingPunct="0">
        <a:spcBef>
          <a:spcPct val="0"/>
        </a:spcBef>
        <a:spcAft>
          <a:spcPct val="0"/>
        </a:spcAft>
        <a:defRPr sz="4400">
          <a:solidFill>
            <a:srgbClr val="000000"/>
          </a:solidFill>
          <a:latin typeface="Calibri" pitchFamily="34" charset="0"/>
        </a:defRPr>
      </a:lvl5pPr>
      <a:lvl6pPr marL="457200" algn="ctr" rtl="0" eaLnBrk="0" fontAlgn="base">
        <a:spcBef>
          <a:spcPct val="0"/>
        </a:spcBef>
        <a:spcAft>
          <a:spcPct val="0"/>
        </a:spcAft>
        <a:defRPr sz="4400">
          <a:solidFill>
            <a:srgbClr val="000000"/>
          </a:solidFill>
          <a:latin typeface="Calibri" pitchFamily="34" charset="0"/>
        </a:defRPr>
      </a:lvl6pPr>
      <a:lvl7pPr marL="914400" algn="ctr" rtl="0" eaLnBrk="0" fontAlgn="base">
        <a:spcBef>
          <a:spcPct val="0"/>
        </a:spcBef>
        <a:spcAft>
          <a:spcPct val="0"/>
        </a:spcAft>
        <a:defRPr sz="4400">
          <a:solidFill>
            <a:srgbClr val="000000"/>
          </a:solidFill>
          <a:latin typeface="Calibri" pitchFamily="34" charset="0"/>
        </a:defRPr>
      </a:lvl7pPr>
      <a:lvl8pPr marL="1371600" algn="ctr" rtl="0" eaLnBrk="0" fontAlgn="base">
        <a:spcBef>
          <a:spcPct val="0"/>
        </a:spcBef>
        <a:spcAft>
          <a:spcPct val="0"/>
        </a:spcAft>
        <a:defRPr sz="4400">
          <a:solidFill>
            <a:srgbClr val="000000"/>
          </a:solidFill>
          <a:latin typeface="Calibri" pitchFamily="34" charset="0"/>
        </a:defRPr>
      </a:lvl8pPr>
      <a:lvl9pPr marL="1828800" algn="ctr" rtl="0" eaLnBrk="0" fontAlgn="base">
        <a:spcBef>
          <a:spcPct val="0"/>
        </a:spcBef>
        <a:spcAft>
          <a:spcPct val="0"/>
        </a:spcAft>
        <a:defRPr sz="4400">
          <a:solidFill>
            <a:srgbClr val="000000"/>
          </a:solidFill>
          <a:latin typeface="Calibri" pitchFamily="34" charset="0"/>
        </a:defRPr>
      </a:lvl9pPr>
    </p:titleStyle>
    <p:bodyStyle>
      <a:lvl1pPr marL="342900" indent="-342900" algn="l" rtl="0" eaLnBrk="0" fontAlgn="base" hangingPunct="0">
        <a:spcBef>
          <a:spcPts val="800"/>
        </a:spcBef>
        <a:spcAft>
          <a:spcPct val="0"/>
        </a:spcAft>
        <a:buSzPct val="100000"/>
        <a:buFont typeface="Arial" charset="0"/>
        <a:buChar char="•"/>
        <a:defRPr lang="en-US" sz="3200" kern="1200">
          <a:solidFill>
            <a:srgbClr val="000000"/>
          </a:solidFill>
          <a:latin typeface="Calibri"/>
        </a:defRPr>
      </a:lvl1pPr>
      <a:lvl2pPr marL="742950" lvl="1" indent="-285750" algn="l" rtl="0" eaLnBrk="0" fontAlgn="base" hangingPunct="0">
        <a:spcBef>
          <a:spcPts val="700"/>
        </a:spcBef>
        <a:spcAft>
          <a:spcPct val="0"/>
        </a:spcAft>
        <a:buSzPct val="100000"/>
        <a:buFont typeface="Arial" charset="0"/>
        <a:buChar char="–"/>
        <a:defRPr lang="en-US" sz="2800" kern="1200">
          <a:solidFill>
            <a:srgbClr val="000000"/>
          </a:solidFill>
          <a:latin typeface="Calibri"/>
        </a:defRPr>
      </a:lvl2pPr>
      <a:lvl3pPr marL="1143000" lvl="2" indent="-228600" algn="l" rtl="0" eaLnBrk="0" fontAlgn="base" hangingPunct="0">
        <a:spcBef>
          <a:spcPts val="600"/>
        </a:spcBef>
        <a:spcAft>
          <a:spcPct val="0"/>
        </a:spcAft>
        <a:buSzPct val="100000"/>
        <a:buFont typeface="Arial" charset="0"/>
        <a:buChar char="•"/>
        <a:defRPr lang="en-US" sz="2400" kern="1200">
          <a:solidFill>
            <a:srgbClr val="000000"/>
          </a:solidFill>
          <a:latin typeface="Calibri"/>
        </a:defRPr>
      </a:lvl3pPr>
      <a:lvl4pPr marL="1600200" lvl="3"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4pPr>
      <a:lvl5pPr marL="2057400" lvl="4" indent="-228600" algn="l" rtl="0" eaLnBrk="0" fontAlgn="base" hangingPunct="0">
        <a:spcBef>
          <a:spcPts val="500"/>
        </a:spcBef>
        <a:spcAft>
          <a:spcPct val="0"/>
        </a:spcAft>
        <a:buSzPct val="100000"/>
        <a:buFont typeface="Arial" charset="0"/>
        <a:buChar char="»"/>
        <a:defRPr lang="en-US" sz="2000" kern="1200">
          <a:solidFill>
            <a:srgbClr val="000000"/>
          </a:solidFill>
          <a:latin typeface="Calibri"/>
        </a:defRPr>
      </a:lvl5pPr>
      <a:lvl6pPr marL="25146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6pPr>
      <a:lvl7pPr marL="29718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7pPr>
      <a:lvl8pPr marL="34290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8pPr>
      <a:lvl9pPr marL="3886200" indent="-228600" algn="l" rtl="0" eaLnBrk="0" fontAlgn="base">
        <a:spcBef>
          <a:spcPts val="500"/>
        </a:spcBef>
        <a:spcAft>
          <a:spcPct val="0"/>
        </a:spcAft>
        <a:buSzPct val="100000"/>
        <a:buFont typeface="Arial" charset="0"/>
        <a:buChar char="»"/>
        <a:defRPr lang="en-US" sz="2000" kern="1200">
          <a:solidFill>
            <a:srgbClr val="000000"/>
          </a:solidFill>
          <a:latin typeface="Calibri"/>
        </a:defRPr>
      </a:lvl9pPr>
    </p:bodyStyle>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Stephanie.Meisner@choa.org" TargetMode="External"/><Relationship Id="rId13" Type="http://schemas.openxmlformats.org/officeDocument/2006/relationships/hyperlink" Target="mailto:Heather.macdonald@choa.org" TargetMode="External"/><Relationship Id="rId3" Type="http://schemas.openxmlformats.org/officeDocument/2006/relationships/hyperlink" Target="mailto:Kristine.rogers@choa.org" TargetMode="External"/><Relationship Id="rId7" Type="http://schemas.openxmlformats.org/officeDocument/2006/relationships/hyperlink" Target="mailto:beena.desai@choa.org" TargetMode="External"/><Relationship Id="rId12" Type="http://schemas.openxmlformats.org/officeDocument/2006/relationships/hyperlink" Target="mailto:paul.spearman@emory.ed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kira.moresco@emory.edu" TargetMode="External"/><Relationship Id="rId11" Type="http://schemas.openxmlformats.org/officeDocument/2006/relationships/hyperlink" Target="http://www.pedsresearch.org/" TargetMode="External"/><Relationship Id="rId5" Type="http://schemas.openxmlformats.org/officeDocument/2006/relationships/hyperlink" Target="mailto:amcook@emory.edu" TargetMode="External"/><Relationship Id="rId10" Type="http://schemas.openxmlformats.org/officeDocument/2006/relationships/hyperlink" Target="http://www.pedsresearch.org/cores/detail/biostats" TargetMode="External"/><Relationship Id="rId4" Type="http://schemas.openxmlformats.org/officeDocument/2006/relationships/hyperlink" Target="mailto:Allison.wellons@choa.org" TargetMode="External"/><Relationship Id="rId9" Type="http://schemas.openxmlformats.org/officeDocument/2006/relationships/hyperlink" Target="mailto:stacy.heilman@emory.edu"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pediatriconnect.gtri.gatech.edu/grants"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hyperlink" Target="mailto:kate.daniels@choa.org" TargetMode="External"/><Relationship Id="rId3" Type="http://schemas.openxmlformats.org/officeDocument/2006/relationships/hyperlink" Target="mailto:barbara.kilbourne@choa.org" TargetMode="External"/><Relationship Id="rId7" Type="http://schemas.openxmlformats.org/officeDocument/2006/relationships/hyperlink" Target="mailto:emily.lawson@choa.org"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health.library.emory.edu/about/contact/ask.php" TargetMode="External"/><Relationship Id="rId11" Type="http://schemas.openxmlformats.org/officeDocument/2006/relationships/hyperlink" Target="http://www.choa.org/Health-Professionals/Physician-Resources/Medical-libraries" TargetMode="External"/><Relationship Id="rId5" Type="http://schemas.openxmlformats.org/officeDocument/2006/relationships/hyperlink" Target="http://www.healthlibrary.emory.edu/" TargetMode="External"/><Relationship Id="rId10" Type="http://schemas.openxmlformats.org/officeDocument/2006/relationships/hyperlink" Target="http://careforceconnection/Departments/HumanResources/Learning%20Services/LibrarServices/Pages/Home.aspx" TargetMode="External"/><Relationship Id="rId4" Type="http://schemas.openxmlformats.org/officeDocument/2006/relationships/hyperlink" Target="http://www.pedsresearch.org/" TargetMode="External"/><Relationship Id="rId9" Type="http://schemas.openxmlformats.org/officeDocument/2006/relationships/hyperlink" Target="http://careforceconnection/Pages/Home.aspx"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3.xml"/><Relationship Id="rId1" Type="http://schemas.openxmlformats.org/officeDocument/2006/relationships/slideLayout" Target="../slideLayouts/slideLayout7.xml"/><Relationship Id="rId5" Type="http://schemas.openxmlformats.org/officeDocument/2006/relationships/image" Target="../media/image14.jpeg"/><Relationship Id="rId4" Type="http://schemas.openxmlformats.org/officeDocument/2006/relationships/image" Target="../media/image13.png"/></Relationships>
</file>

<file path=ppt/slides/_rels/slide14.xml.rels><?xml version="1.0" encoding="UTF-8" standalone="yes"?>
<Relationships xmlns="http://schemas.openxmlformats.org/package/2006/relationships"><Relationship Id="rId3" Type="http://schemas.openxmlformats.org/officeDocument/2006/relationships/image" Target="../media/image12.jpeg"/><Relationship Id="rId7" Type="http://schemas.openxmlformats.org/officeDocument/2006/relationships/image" Target="../media/image18.jpg"/><Relationship Id="rId2" Type="http://schemas.openxmlformats.org/officeDocument/2006/relationships/notesSlide" Target="../notesSlides/notesSlide14.xml"/><Relationship Id="rId1" Type="http://schemas.openxmlformats.org/officeDocument/2006/relationships/slideLayout" Target="../slideLayouts/slideLayout7.xml"/><Relationship Id="rId6" Type="http://schemas.openxmlformats.org/officeDocument/2006/relationships/image" Target="../media/image17.png"/><Relationship Id="rId5" Type="http://schemas.openxmlformats.org/officeDocument/2006/relationships/image" Target="../media/image16.jpg"/><Relationship Id="rId4" Type="http://schemas.openxmlformats.org/officeDocument/2006/relationships/image" Target="../media/image15.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8" Type="http://schemas.openxmlformats.org/officeDocument/2006/relationships/hyperlink" Target="mailto:namccar@emory.edu" TargetMode="External"/><Relationship Id="rId13" Type="http://schemas.openxmlformats.org/officeDocument/2006/relationships/hyperlink" Target="mailto:jkenny@emory.edu" TargetMode="External"/><Relationship Id="rId18" Type="http://schemas.openxmlformats.org/officeDocument/2006/relationships/hyperlink" Target="mailto:thomas.barker@bme.gatech.edu" TargetMode="External"/><Relationship Id="rId26" Type="http://schemas.openxmlformats.org/officeDocument/2006/relationships/hyperlink" Target="mailto:barbara_stoll@oz.ped.emory.edu" TargetMode="External"/><Relationship Id="rId3" Type="http://schemas.openxmlformats.org/officeDocument/2006/relationships/hyperlink" Target="mailto:william.woods@choa.org" TargetMode="External"/><Relationship Id="rId21" Type="http://schemas.openxmlformats.org/officeDocument/2006/relationships/hyperlink" Target="mailto:mynatt@cc.gatech.edu" TargetMode="External"/><Relationship Id="rId34" Type="http://schemas.openxmlformats.org/officeDocument/2006/relationships/hyperlink" Target="mailto:stacy.heilman@emory.edu" TargetMode="External"/><Relationship Id="rId7" Type="http://schemas.openxmlformats.org/officeDocument/2006/relationships/hyperlink" Target="mailto:cynthia.wetmore@emory.edu" TargetMode="External"/><Relationship Id="rId12" Type="http://schemas.openxmlformats.org/officeDocument/2006/relationships/hyperlink" Target="mailto:ton.degrauw@choa.org" TargetMode="External"/><Relationship Id="rId17" Type="http://schemas.openxmlformats.org/officeDocument/2006/relationships/hyperlink" Target="mailto:mgfinn@gatech.edu" TargetMode="External"/><Relationship Id="rId25" Type="http://schemas.openxmlformats.org/officeDocument/2006/relationships/hyperlink" Target="mailto:Christina.wessels@choa.org" TargetMode="External"/><Relationship Id="rId33" Type="http://schemas.openxmlformats.org/officeDocument/2006/relationships/hyperlink" Target="mailto:kimberly.laboone@choa.org" TargetMode="External"/><Relationship Id="rId2" Type="http://schemas.openxmlformats.org/officeDocument/2006/relationships/notesSlide" Target="../notesSlides/notesSlide4.xml"/><Relationship Id="rId16" Type="http://schemas.openxmlformats.org/officeDocument/2006/relationships/hyperlink" Target="mailto:hazel.stevens@me.gatech.edu" TargetMode="External"/><Relationship Id="rId20" Type="http://schemas.openxmlformats.org/officeDocument/2006/relationships/hyperlink" Target="mailto:skugath@emory.edu" TargetMode="External"/><Relationship Id="rId29" Type="http://schemas.openxmlformats.org/officeDocument/2006/relationships/hyperlink" Target="mailto:Farah.chapes@choa.org" TargetMode="External"/><Relationship Id="rId1" Type="http://schemas.openxmlformats.org/officeDocument/2006/relationships/slideLayout" Target="../slideLayouts/slideLayout7.xml"/><Relationship Id="rId6" Type="http://schemas.openxmlformats.org/officeDocument/2006/relationships/hyperlink" Target="mailto:kcoshau@emory.edu" TargetMode="External"/><Relationship Id="rId11" Type="http://schemas.openxmlformats.org/officeDocument/2006/relationships/hyperlink" Target="mailto:paul.spearman@emory.edu" TargetMode="External"/><Relationship Id="rId24" Type="http://schemas.openxmlformats.org/officeDocument/2006/relationships/hyperlink" Target="mailto:warren.r.jones@emory.edu" TargetMode="External"/><Relationship Id="rId32" Type="http://schemas.openxmlformats.org/officeDocument/2006/relationships/hyperlink" Target="mailto:sfulgha@emory.edu" TargetMode="External"/><Relationship Id="rId5" Type="http://schemas.openxmlformats.org/officeDocument/2006/relationships/hyperlink" Target="mailto:michael.davis@bme.gatech.edu" TargetMode="External"/><Relationship Id="rId15" Type="http://schemas.openxmlformats.org/officeDocument/2006/relationships/hyperlink" Target="mailto:maherk@kidsheart.com" TargetMode="External"/><Relationship Id="rId23" Type="http://schemas.openxmlformats.org/officeDocument/2006/relationships/hyperlink" Target="mailto:ami.klin@choa.org" TargetMode="External"/><Relationship Id="rId28" Type="http://schemas.openxmlformats.org/officeDocument/2006/relationships/hyperlink" Target="mailto:Cynthia.wetmore@emory.edu" TargetMode="External"/><Relationship Id="rId10" Type="http://schemas.openxmlformats.org/officeDocument/2006/relationships/hyperlink" Target="mailto:Baek.kim@emory.edu" TargetMode="External"/><Relationship Id="rId19" Type="http://schemas.openxmlformats.org/officeDocument/2006/relationships/hyperlink" Target="mailto:Erin.kirshtein@bme.gatech.edu" TargetMode="External"/><Relationship Id="rId31" Type="http://schemas.openxmlformats.org/officeDocument/2006/relationships/hyperlink" Target="mailto:mmccar2@emory.edu" TargetMode="External"/><Relationship Id="rId4" Type="http://schemas.openxmlformats.org/officeDocument/2006/relationships/hyperlink" Target="mailto:faith.barron@emory.edu" TargetMode="External"/><Relationship Id="rId9" Type="http://schemas.openxmlformats.org/officeDocument/2006/relationships/hyperlink" Target="mailto:kmurra5@emory.edu" TargetMode="External"/><Relationship Id="rId14" Type="http://schemas.openxmlformats.org/officeDocument/2006/relationships/hyperlink" Target="mailto:robert.guldberg@me.gatech.edu" TargetMode="External"/><Relationship Id="rId22" Type="http://schemas.openxmlformats.org/officeDocument/2006/relationships/hyperlink" Target="mailto:ami.klin@emory.edu" TargetMode="External"/><Relationship Id="rId27" Type="http://schemas.openxmlformats.org/officeDocument/2006/relationships/hyperlink" Target="mailto:pat.frias@choa.org" TargetMode="External"/><Relationship Id="rId30" Type="http://schemas.openxmlformats.org/officeDocument/2006/relationships/hyperlink" Target="mailto:kristine.rogers@choa.org" TargetMode="External"/><Relationship Id="rId35" Type="http://schemas.openxmlformats.org/officeDocument/2006/relationships/hyperlink" Target="mailto:barbara.kilbourne@choa.org" TargetMode="External"/></Relationships>
</file>

<file path=ppt/slides/_rels/slide5.xml.rels><?xml version="1.0" encoding="UTF-8" standalone="yes"?>
<Relationships xmlns="http://schemas.openxmlformats.org/package/2006/relationships"><Relationship Id="rId8" Type="http://schemas.openxmlformats.org/officeDocument/2006/relationships/hyperlink" Target="mailto:kmurra5@emory.edu" TargetMode="External"/><Relationship Id="rId13" Type="http://schemas.openxmlformats.org/officeDocument/2006/relationships/hyperlink" Target="mailto:bgee@msm.edu" TargetMode="External"/><Relationship Id="rId18" Type="http://schemas.openxmlformats.org/officeDocument/2006/relationships/hyperlink" Target="mailto:Leanne.West@gtri.gatech.edu" TargetMode="External"/><Relationship Id="rId26" Type="http://schemas.openxmlformats.org/officeDocument/2006/relationships/image" Target="../media/image5.png"/><Relationship Id="rId3" Type="http://schemas.openxmlformats.org/officeDocument/2006/relationships/hyperlink" Target="mailto:Paul.spearman@emory.edu" TargetMode="External"/><Relationship Id="rId21" Type="http://schemas.openxmlformats.org/officeDocument/2006/relationships/hyperlink" Target="mailto:mynatt@cc.gatech.edu" TargetMode="External"/><Relationship Id="rId7" Type="http://schemas.openxmlformats.org/officeDocument/2006/relationships/hyperlink" Target="mailto:kcoshau@emory.edu" TargetMode="External"/><Relationship Id="rId12" Type="http://schemas.openxmlformats.org/officeDocument/2006/relationships/hyperlink" Target="mailto:Saadia.khizer@choa.org" TargetMode="External"/><Relationship Id="rId17" Type="http://schemas.openxmlformats.org/officeDocument/2006/relationships/hyperlink" Target="mailto:sherry.farrugia@innovate.gatech.edu" TargetMode="External"/><Relationship Id="rId25" Type="http://schemas.openxmlformats.org/officeDocument/2006/relationships/image" Target="../media/image4.png"/><Relationship Id="rId2" Type="http://schemas.openxmlformats.org/officeDocument/2006/relationships/notesSlide" Target="../notesSlides/notesSlide5.xml"/><Relationship Id="rId16" Type="http://schemas.openxmlformats.org/officeDocument/2006/relationships/hyperlink" Target="mailto:Christina.wessels@choa.org" TargetMode="External"/><Relationship Id="rId20" Type="http://schemas.openxmlformats.org/officeDocument/2006/relationships/hyperlink" Target="mailto:Erin.kirshtein@bme.gatech.edu" TargetMode="External"/><Relationship Id="rId29" Type="http://schemas.openxmlformats.org/officeDocument/2006/relationships/image" Target="../media/image8.png"/><Relationship Id="rId1" Type="http://schemas.openxmlformats.org/officeDocument/2006/relationships/slideLayout" Target="../slideLayouts/slideLayout7.xml"/><Relationship Id="rId6" Type="http://schemas.openxmlformats.org/officeDocument/2006/relationships/hyperlink" Target="mailto:faith.barron@emory.edu" TargetMode="External"/><Relationship Id="rId11" Type="http://schemas.openxmlformats.org/officeDocument/2006/relationships/hyperlink" Target="mailto:Beena.desai@choa.org" TargetMode="External"/><Relationship Id="rId24" Type="http://schemas.openxmlformats.org/officeDocument/2006/relationships/image" Target="../media/image3.png"/><Relationship Id="rId32" Type="http://schemas.openxmlformats.org/officeDocument/2006/relationships/image" Target="../media/image11.jpeg"/><Relationship Id="rId5" Type="http://schemas.openxmlformats.org/officeDocument/2006/relationships/hyperlink" Target="mailto:Allison.wellons@choa.org" TargetMode="External"/><Relationship Id="rId15" Type="http://schemas.openxmlformats.org/officeDocument/2006/relationships/hyperlink" Target="mailto:Chris.gunter@emory.edu" TargetMode="External"/><Relationship Id="rId23" Type="http://schemas.openxmlformats.org/officeDocument/2006/relationships/image" Target="../media/image2.png"/><Relationship Id="rId28" Type="http://schemas.openxmlformats.org/officeDocument/2006/relationships/image" Target="../media/image7.png"/><Relationship Id="rId10" Type="http://schemas.openxmlformats.org/officeDocument/2006/relationships/hyperlink" Target="mailto:cynthia.wetmore@emory.edu" TargetMode="External"/><Relationship Id="rId19" Type="http://schemas.openxmlformats.org/officeDocument/2006/relationships/hyperlink" Target="mailto:hazel.stevens@me.gatech.edu" TargetMode="External"/><Relationship Id="rId31" Type="http://schemas.openxmlformats.org/officeDocument/2006/relationships/image" Target="../media/image10.jpg"/><Relationship Id="rId4" Type="http://schemas.openxmlformats.org/officeDocument/2006/relationships/hyperlink" Target="mailto:barbara.kilbourne@choa.org" TargetMode="External"/><Relationship Id="rId9" Type="http://schemas.openxmlformats.org/officeDocument/2006/relationships/hyperlink" Target="mailto:jkenny@emory.edu" TargetMode="External"/><Relationship Id="rId14" Type="http://schemas.openxmlformats.org/officeDocument/2006/relationships/hyperlink" Target="mailto:Limmergluck@msm.edu" TargetMode="External"/><Relationship Id="rId22" Type="http://schemas.openxmlformats.org/officeDocument/2006/relationships/image" Target="../media/image1.png"/><Relationship Id="rId27" Type="http://schemas.openxmlformats.org/officeDocument/2006/relationships/image" Target="../media/image6.png"/><Relationship Id="rId30" Type="http://schemas.openxmlformats.org/officeDocument/2006/relationships/image" Target="../media/image9.jpg"/></Relationships>
</file>

<file path=ppt/slides/_rels/slide6.xml.rels><?xml version="1.0" encoding="UTF-8" standalone="yes"?>
<Relationships xmlns="http://schemas.openxmlformats.org/package/2006/relationships"><Relationship Id="rId3" Type="http://schemas.openxmlformats.org/officeDocument/2006/relationships/hyperlink" Target="http://www.pedsresearch.org/calendar"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mailto:barbara.kilbourne@choa.org" TargetMode="External"/><Relationship Id="rId5" Type="http://schemas.openxmlformats.org/officeDocument/2006/relationships/hyperlink" Target="mailto:paul.spearman@emory.edu" TargetMode="External"/><Relationship Id="rId4" Type="http://schemas.openxmlformats.org/officeDocument/2006/relationships/hyperlink" Target="mailto:Stacy.heilman@emory.edu"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anine.ward@emory.edu" TargetMode="External"/><Relationship Id="rId3" Type="http://schemas.openxmlformats.org/officeDocument/2006/relationships/hyperlink" Target="http://www.pedsresearch.org/cores/detail/animal-physiology" TargetMode="External"/><Relationship Id="rId7" Type="http://schemas.openxmlformats.org/officeDocument/2006/relationships/hyperlink" Target="mailto:lou.ann.brown@emory.edu"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hyperlink" Target="http://www.pedsresearch.org/cores/detail/biomarker" TargetMode="External"/><Relationship Id="rId11" Type="http://schemas.openxmlformats.org/officeDocument/2006/relationships/hyperlink" Target="mailto:Heather.friedman@choa.org" TargetMode="External"/><Relationship Id="rId5" Type="http://schemas.openxmlformats.org/officeDocument/2006/relationships/hyperlink" Target="mailto:rjiang2@emory.edu" TargetMode="External"/><Relationship Id="rId10" Type="http://schemas.openxmlformats.org/officeDocument/2006/relationships/hyperlink" Target="mailto:sachdevar@kidsheart.com" TargetMode="External"/><Relationship Id="rId4" Type="http://schemas.openxmlformats.org/officeDocument/2006/relationships/hyperlink" Target="mailto:mary.wagner@emory.edu" TargetMode="External"/><Relationship Id="rId9" Type="http://schemas.openxmlformats.org/officeDocument/2006/relationships/hyperlink" Target="http://www.pedsresearch.org/cores/detail/cardiovascular-imaging-research-core-circ" TargetMode="External"/></Relationships>
</file>

<file path=ppt/slides/_rels/slide8.xml.rels><?xml version="1.0" encoding="UTF-8" standalone="yes"?>
<Relationships xmlns="http://schemas.openxmlformats.org/package/2006/relationships"><Relationship Id="rId8" Type="http://schemas.openxmlformats.org/officeDocument/2006/relationships/hyperlink" Target="http://www.pedsresearch.org/cores/detail/radiology-core" TargetMode="External"/><Relationship Id="rId3" Type="http://schemas.openxmlformats.org/officeDocument/2006/relationships/hyperlink" Target="http://www.pedsresearch.org/cores/detail/specimen-repository" TargetMode="External"/><Relationship Id="rId7" Type="http://schemas.openxmlformats.org/officeDocument/2006/relationships/hyperlink" Target="mailto:ksingh6@emory.edu" TargetMode="External"/><Relationship Id="rId12" Type="http://schemas.openxmlformats.org/officeDocument/2006/relationships/hyperlink" Target="http://www.pedsresearch.org/infrastructure/detail/outpatient-resources"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 Id="rId6" Type="http://schemas.openxmlformats.org/officeDocument/2006/relationships/hyperlink" Target="mailto:aaron.j.rae@emory.edu" TargetMode="External"/><Relationship Id="rId11" Type="http://schemas.openxmlformats.org/officeDocument/2006/relationships/hyperlink" Target="http://www.pedsresearch.org/infrastructure/detail/inpatient-resources" TargetMode="External"/><Relationship Id="rId5" Type="http://schemas.openxmlformats.org/officeDocument/2006/relationships/hyperlink" Target="mailto:darcher@emory.edu" TargetMode="External"/><Relationship Id="rId10" Type="http://schemas.openxmlformats.org/officeDocument/2006/relationships/hyperlink" Target="http://www.pedsresearch.org/cores/detail/radiology-core-other-staff" TargetMode="External"/><Relationship Id="rId4" Type="http://schemas.openxmlformats.org/officeDocument/2006/relationships/hyperlink" Target="http://www.pedsresearch.org/cores/detail/flow-cytometry" TargetMode="External"/><Relationship Id="rId9" Type="http://schemas.openxmlformats.org/officeDocument/2006/relationships/hyperlink" Target="http://www.choa.org/Childrens-Hospital-Services/Radiology/Meet-the-Team" TargetMode="External"/></Relationships>
</file>

<file path=ppt/slides/_rels/slide9.xml.rels><?xml version="1.0" encoding="UTF-8" standalone="yes"?>
<Relationships xmlns="http://schemas.openxmlformats.org/package/2006/relationships"><Relationship Id="rId8" Type="http://schemas.openxmlformats.org/officeDocument/2006/relationships/hyperlink" Target="http://ici.emory.edu/" TargetMode="External"/><Relationship Id="rId13" Type="http://schemas.openxmlformats.org/officeDocument/2006/relationships/hyperlink" Target="mailto:derek.stevens@emory.edu" TargetMode="External"/><Relationship Id="rId3" Type="http://schemas.openxmlformats.org/officeDocument/2006/relationships/hyperlink" Target="http://www.pedsresearch.org/cores/detail/cell-imaging" TargetMode="External"/><Relationship Id="rId7" Type="http://schemas.openxmlformats.org/officeDocument/2006/relationships/hyperlink" Target="http://ici.emory.edu/document/ICI%20Pediatrics%20Rates.pdf" TargetMode="External"/><Relationship Id="rId12" Type="http://schemas.openxmlformats.org/officeDocument/2006/relationships/hyperlink" Target="mailto:mhegde@emory.edu"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 Id="rId6" Type="http://schemas.openxmlformats.org/officeDocument/2006/relationships/hyperlink" Target="mailto:neil.anthony@emory.edu" TargetMode="External"/><Relationship Id="rId11" Type="http://schemas.openxmlformats.org/officeDocument/2006/relationships/hyperlink" Target="http://eigc.emory.edu/" TargetMode="External"/><Relationship Id="rId5" Type="http://schemas.openxmlformats.org/officeDocument/2006/relationships/hyperlink" Target="mailto:mattheyses@emory.edu" TargetMode="External"/><Relationship Id="rId10" Type="http://schemas.openxmlformats.org/officeDocument/2006/relationships/hyperlink" Target="mailto:mzwick@emory.edu" TargetMode="External"/><Relationship Id="rId4" Type="http://schemas.openxmlformats.org/officeDocument/2006/relationships/hyperlink" Target="mailto:aimarcu@emory.edu" TargetMode="External"/><Relationship Id="rId9" Type="http://schemas.openxmlformats.org/officeDocument/2006/relationships/hyperlink" Target="http://www.pedsresearch.org/cores/detail/genomics-core-resources" TargetMode="External"/><Relationship Id="rId14" Type="http://schemas.openxmlformats.org/officeDocument/2006/relationships/hyperlink" Target="http://www.geneticslab.emory.edu/" TargetMode="Externa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14337" name="TextBox 71"/>
          <p:cNvSpPr txBox="1">
            <a:spLocks noChangeArrowheads="1"/>
          </p:cNvSpPr>
          <p:nvPr/>
        </p:nvSpPr>
        <p:spPr bwMode="auto">
          <a:xfrm>
            <a:off x="190500" y="139700"/>
            <a:ext cx="5067300" cy="701675"/>
          </a:xfrm>
          <a:prstGeom prst="rect">
            <a:avLst/>
          </a:prstGeom>
          <a:noFill/>
          <a:ln w="9525">
            <a:noFill/>
            <a:miter lim="800000"/>
            <a:headEnd/>
            <a:tailEnd/>
          </a:ln>
        </p:spPr>
        <p:txBody>
          <a:bodyPr>
            <a:spAutoFit/>
          </a:bodyPr>
          <a:lstStyle/>
          <a:p>
            <a:r>
              <a:rPr lang="en-US" sz="2000" b="1" dirty="0" err="1">
                <a:solidFill>
                  <a:srgbClr val="000000"/>
                </a:solidFill>
                <a:latin typeface="Calibri" pitchFamily="34" charset="0"/>
              </a:rPr>
              <a:t>Emory+Children’s</a:t>
            </a:r>
            <a:r>
              <a:rPr lang="en-US" sz="2000" b="1" dirty="0">
                <a:solidFill>
                  <a:srgbClr val="000000"/>
                </a:solidFill>
                <a:latin typeface="Calibri" pitchFamily="34" charset="0"/>
              </a:rPr>
              <a:t> Pediatric Research Center Update </a:t>
            </a:r>
            <a:r>
              <a:rPr lang="en-US" sz="2000" b="1" dirty="0" smtClean="0">
                <a:solidFill>
                  <a:srgbClr val="000000"/>
                </a:solidFill>
                <a:latin typeface="Calibri" pitchFamily="34" charset="0"/>
              </a:rPr>
              <a:t>May 2015</a:t>
            </a:r>
            <a:endParaRPr lang="en-US" sz="2000" dirty="0">
              <a:solidFill>
                <a:srgbClr val="000000"/>
              </a:solidFill>
              <a:latin typeface="Calibri" pitchFamily="34" charset="0"/>
            </a:endParaRPr>
          </a:p>
        </p:txBody>
      </p:sp>
      <p:sp>
        <p:nvSpPr>
          <p:cNvPr id="14338" name="Rectangle 31"/>
          <p:cNvSpPr>
            <a:spLocks noChangeArrowheads="1"/>
          </p:cNvSpPr>
          <p:nvPr/>
        </p:nvSpPr>
        <p:spPr bwMode="auto">
          <a:xfrm>
            <a:off x="5029200" y="523875"/>
            <a:ext cx="1905000" cy="2066925"/>
          </a:xfrm>
          <a:prstGeom prst="rect">
            <a:avLst/>
          </a:prstGeom>
          <a:solidFill>
            <a:srgbClr val="EFE0BE">
              <a:alpha val="72156"/>
            </a:srgbClr>
          </a:solidFill>
          <a:ln w="9528">
            <a:solidFill>
              <a:srgbClr val="000000"/>
            </a:solidFill>
            <a:miter lim="800000"/>
            <a:headEnd/>
            <a:tailEnd/>
          </a:ln>
        </p:spPr>
        <p:txBody>
          <a:bodyPr anchor="ctr"/>
          <a:lstStyle/>
          <a:p>
            <a:r>
              <a:rPr lang="en-US" sz="1300" b="1" dirty="0" smtClean="0">
                <a:solidFill>
                  <a:srgbClr val="000000"/>
                </a:solidFill>
                <a:latin typeface="Calibri" pitchFamily="34" charset="0"/>
              </a:rPr>
              <a:t>Clinical </a:t>
            </a:r>
            <a:r>
              <a:rPr lang="en-US" sz="1300" b="1" dirty="0">
                <a:solidFill>
                  <a:srgbClr val="000000"/>
                </a:solidFill>
                <a:latin typeface="Calibri" pitchFamily="34" charset="0"/>
              </a:rPr>
              <a:t>studies/</a:t>
            </a:r>
          </a:p>
          <a:p>
            <a:r>
              <a:rPr lang="en-US" sz="1300" b="1" dirty="0">
                <a:solidFill>
                  <a:srgbClr val="000000"/>
                </a:solidFill>
                <a:latin typeface="Calibri" pitchFamily="34" charset="0"/>
              </a:rPr>
              <a:t>coordinators</a:t>
            </a:r>
          </a:p>
          <a:p>
            <a:pPr>
              <a:buSzPct val="100000"/>
              <a:buFont typeface="Wingdings" pitchFamily="2" charset="2"/>
              <a:buChar char="Ø"/>
            </a:pPr>
            <a:r>
              <a:rPr lang="en-US" sz="1100" b="1" dirty="0">
                <a:solidFill>
                  <a:srgbClr val="000000"/>
                </a:solidFill>
                <a:latin typeface="Calibri" pitchFamily="34" charset="0"/>
              </a:rPr>
              <a:t>Kris Rogers, RN, CRA Director</a:t>
            </a:r>
            <a:r>
              <a:rPr lang="en-US" sz="1100" b="1" i="1" dirty="0">
                <a:solidFill>
                  <a:srgbClr val="000000"/>
                </a:solidFill>
                <a:latin typeface="Calibri" pitchFamily="34" charset="0"/>
              </a:rPr>
              <a:t>, </a:t>
            </a:r>
            <a:r>
              <a:rPr lang="en-US" sz="1100" dirty="0" smtClean="0">
                <a:solidFill>
                  <a:srgbClr val="000000"/>
                </a:solidFill>
                <a:latin typeface="Calibri" pitchFamily="34" charset="0"/>
              </a:rPr>
              <a:t>CHOA Clinical Research Administration</a:t>
            </a:r>
          </a:p>
          <a:p>
            <a:pPr>
              <a:buSzPct val="100000"/>
            </a:pPr>
            <a:r>
              <a:rPr lang="en-US" sz="1050" dirty="0" smtClean="0">
                <a:solidFill>
                  <a:srgbClr val="000000"/>
                </a:solidFill>
                <a:latin typeface="Calibri" pitchFamily="34" charset="0"/>
              </a:rPr>
              <a:t>404-785-1215</a:t>
            </a:r>
          </a:p>
          <a:p>
            <a:pPr>
              <a:buSzPct val="100000"/>
            </a:pPr>
            <a:r>
              <a:rPr lang="en-US" sz="1050" dirty="0" smtClean="0">
                <a:solidFill>
                  <a:srgbClr val="000000"/>
                </a:solidFill>
                <a:latin typeface="Calibri" pitchFamily="34" charset="0"/>
                <a:hlinkClick r:id="rId3"/>
              </a:rPr>
              <a:t>Kristine.rogers@choa.org</a:t>
            </a:r>
            <a:endParaRPr lang="en-US" sz="1050" dirty="0">
              <a:solidFill>
                <a:srgbClr val="000000"/>
              </a:solidFill>
              <a:latin typeface="Calibri" pitchFamily="34" charset="0"/>
            </a:endParaRPr>
          </a:p>
          <a:p>
            <a:endParaRPr lang="en-US" sz="1100" dirty="0">
              <a:solidFill>
                <a:srgbClr val="000000"/>
              </a:solidFill>
              <a:latin typeface="Calibri" pitchFamily="34" charset="0"/>
            </a:endParaRPr>
          </a:p>
          <a:p>
            <a:pPr marL="0" lvl="1">
              <a:buSzPct val="100000"/>
              <a:buFont typeface="Wingdings" pitchFamily="2" charset="2"/>
              <a:buChar char="Ø"/>
            </a:pPr>
            <a:r>
              <a:rPr lang="en-US" sz="1050" b="1" dirty="0">
                <a:solidFill>
                  <a:srgbClr val="000000"/>
                </a:solidFill>
                <a:latin typeface="Calibri" pitchFamily="34" charset="0"/>
              </a:rPr>
              <a:t>Manager, Egleston campus: Allison Wellons </a:t>
            </a:r>
            <a:r>
              <a:rPr lang="en-US" sz="1050" dirty="0" smtClean="0">
                <a:solidFill>
                  <a:srgbClr val="000000"/>
                </a:solidFill>
                <a:latin typeface="Calibri" pitchFamily="34" charset="0"/>
              </a:rPr>
              <a:t>404-785-6459 </a:t>
            </a:r>
            <a:r>
              <a:rPr lang="en-US" sz="1050" u="sng" dirty="0" smtClean="0">
                <a:solidFill>
                  <a:srgbClr val="000000"/>
                </a:solidFill>
                <a:latin typeface="Calibri" pitchFamily="34" charset="0"/>
                <a:hlinkClick r:id="rId4"/>
              </a:rPr>
              <a:t>Allison.wellons@choa.org</a:t>
            </a:r>
            <a:endParaRPr lang="en-US" sz="1050" dirty="0">
              <a:solidFill>
                <a:srgbClr val="000000"/>
              </a:solidFill>
              <a:latin typeface="Calibri" pitchFamily="34" charset="0"/>
            </a:endParaRPr>
          </a:p>
        </p:txBody>
      </p:sp>
      <p:sp>
        <p:nvSpPr>
          <p:cNvPr id="4" name="Rectangle 8"/>
          <p:cNvSpPr/>
          <p:nvPr/>
        </p:nvSpPr>
        <p:spPr>
          <a:xfrm>
            <a:off x="6945313" y="528636"/>
            <a:ext cx="1981200" cy="2100263"/>
          </a:xfrm>
          <a:prstGeom prst="rect">
            <a:avLst/>
          </a:prstGeom>
          <a:solidFill>
            <a:srgbClr val="EFE0BE">
              <a:alpha val="72000"/>
            </a:srgbClr>
          </a:solidFill>
          <a:ln w="9528">
            <a:solidFill>
              <a:srgbClr val="000000"/>
            </a:solidFill>
            <a:prstDash val="solid"/>
          </a:ln>
        </p:spPr>
        <p:txBody>
          <a:bodyPr anchor="ctr"/>
          <a:lstStyle/>
          <a:p>
            <a:pPr fontAlgn="auto">
              <a:spcBef>
                <a:spcPts val="0"/>
              </a:spcBef>
              <a:spcAft>
                <a:spcPts val="0"/>
              </a:spcAft>
              <a:defRPr sz="1800" b="0" i="0" u="none" strike="noStrike" kern="0" cap="none" spc="0" baseline="0">
                <a:solidFill>
                  <a:srgbClr val="000000"/>
                </a:solidFill>
                <a:uFillTx/>
              </a:defRPr>
            </a:pPr>
            <a:endParaRPr lang="en-US" sz="1300" b="1" kern="0" dirty="0" smtClean="0">
              <a:solidFill>
                <a:srgbClr val="000000"/>
              </a:solidFill>
              <a:latin typeface="+mn-lt"/>
              <a:cs typeface="+mn-cs"/>
            </a:endParaRPr>
          </a:p>
          <a:p>
            <a:pPr fontAlgn="auto">
              <a:spcBef>
                <a:spcPts val="0"/>
              </a:spcBef>
              <a:spcAft>
                <a:spcPts val="0"/>
              </a:spcAft>
              <a:defRPr sz="1800" b="0" i="0" u="none" strike="noStrike" kern="0" cap="none" spc="0" baseline="0">
                <a:solidFill>
                  <a:srgbClr val="000000"/>
                </a:solidFill>
                <a:uFillTx/>
              </a:defRPr>
            </a:pPr>
            <a:r>
              <a:rPr lang="en-US" sz="1300" b="1" kern="0" dirty="0" smtClean="0">
                <a:solidFill>
                  <a:srgbClr val="000000"/>
                </a:solidFill>
                <a:latin typeface="+mn-lt"/>
                <a:cs typeface="+mn-cs"/>
              </a:rPr>
              <a:t>Emory </a:t>
            </a:r>
            <a:r>
              <a:rPr lang="en-US" sz="1300" b="1" kern="0" dirty="0" smtClean="0">
                <a:solidFill>
                  <a:srgbClr val="000000"/>
                </a:solidFill>
                <a:latin typeface="+mn-lt"/>
                <a:cs typeface="+mn-cs"/>
              </a:rPr>
              <a:t>Clinical Research Services</a:t>
            </a:r>
          </a:p>
          <a:p>
            <a:pPr>
              <a:buSzPct val="100000"/>
              <a:buFont typeface="Wingdings" pitchFamily="2" charset="2"/>
              <a:buChar char="Ø"/>
            </a:pPr>
            <a:r>
              <a:rPr lang="en-US" sz="1050" b="1" dirty="0" smtClean="0">
                <a:solidFill>
                  <a:srgbClr val="000000"/>
                </a:solidFill>
                <a:latin typeface="+mn-lt"/>
              </a:rPr>
              <a:t>Amanda Cook, Director </a:t>
            </a:r>
            <a:r>
              <a:rPr lang="en-US" sz="1050" dirty="0" smtClean="0">
                <a:solidFill>
                  <a:srgbClr val="000000"/>
                </a:solidFill>
                <a:latin typeface="+mn-lt"/>
              </a:rPr>
              <a:t> </a:t>
            </a:r>
          </a:p>
          <a:p>
            <a:pPr>
              <a:buSzPct val="100000"/>
            </a:pPr>
            <a:r>
              <a:rPr lang="en-US" sz="1050" dirty="0" smtClean="0">
                <a:latin typeface="+mn-lt"/>
              </a:rPr>
              <a:t>404-727-5234</a:t>
            </a:r>
            <a:endParaRPr lang="en-US" sz="1050" dirty="0">
              <a:latin typeface="+mn-lt"/>
            </a:endParaRPr>
          </a:p>
          <a:p>
            <a:pPr lvl="0">
              <a:buSzPct val="100000"/>
            </a:pPr>
            <a:r>
              <a:rPr lang="en-US" sz="1050" u="sng" dirty="0" smtClean="0">
                <a:latin typeface="+mn-lt"/>
                <a:hlinkClick r:id="rId5"/>
              </a:rPr>
              <a:t>amcook@emory.edu</a:t>
            </a:r>
            <a:r>
              <a:rPr lang="en-US" sz="1050" u="sng" dirty="0" smtClean="0">
                <a:latin typeface="+mn-lt"/>
              </a:rPr>
              <a:t> </a:t>
            </a:r>
          </a:p>
          <a:p>
            <a:pPr lvl="0">
              <a:buSzPct val="100000"/>
            </a:pPr>
            <a:r>
              <a:rPr lang="en-US" sz="1300" b="1" kern="0" dirty="0" smtClean="0">
                <a:solidFill>
                  <a:srgbClr val="000000"/>
                </a:solidFill>
                <a:latin typeface="+mn-lt"/>
                <a:cs typeface="+mn-cs"/>
              </a:rPr>
              <a:t>_____________________</a:t>
            </a:r>
          </a:p>
          <a:p>
            <a:pPr fontAlgn="auto">
              <a:spcBef>
                <a:spcPts val="0"/>
              </a:spcBef>
              <a:spcAft>
                <a:spcPts val="0"/>
              </a:spcAft>
              <a:defRPr sz="1800" b="0" i="0" u="none" strike="noStrike" kern="0" cap="none" spc="0" baseline="0">
                <a:solidFill>
                  <a:srgbClr val="000000"/>
                </a:solidFill>
                <a:uFillTx/>
              </a:defRPr>
            </a:pPr>
            <a:r>
              <a:rPr lang="en-US" sz="1300" b="1" kern="0" dirty="0" smtClean="0">
                <a:solidFill>
                  <a:srgbClr val="000000"/>
                </a:solidFill>
                <a:latin typeface="+mn-lt"/>
                <a:cs typeface="+mn-cs"/>
              </a:rPr>
              <a:t>Scientific Facilities Manager </a:t>
            </a:r>
          </a:p>
          <a:p>
            <a:pPr fontAlgn="auto">
              <a:spcBef>
                <a:spcPts val="0"/>
              </a:spcBef>
              <a:spcAft>
                <a:spcPts val="0"/>
              </a:spcAft>
              <a:defRPr sz="1800" b="0" i="0" u="none" strike="noStrike" kern="0" cap="none" spc="0" baseline="0">
                <a:solidFill>
                  <a:srgbClr val="000000"/>
                </a:solidFill>
                <a:uFillTx/>
              </a:defRPr>
            </a:pPr>
            <a:r>
              <a:rPr lang="en-US" sz="1050" b="1" kern="0" dirty="0" smtClean="0">
                <a:solidFill>
                  <a:srgbClr val="000000"/>
                </a:solidFill>
                <a:latin typeface="+mn-lt"/>
                <a:cs typeface="+mn-cs"/>
              </a:rPr>
              <a:t>Kira </a:t>
            </a:r>
            <a:r>
              <a:rPr lang="en-US" sz="1050" b="1" kern="0" dirty="0" err="1" smtClean="0">
                <a:solidFill>
                  <a:srgbClr val="000000"/>
                </a:solidFill>
                <a:latin typeface="+mn-lt"/>
                <a:cs typeface="+mn-cs"/>
              </a:rPr>
              <a:t>Moresco</a:t>
            </a:r>
            <a:r>
              <a:rPr lang="en-US" sz="1050" b="1" kern="0" dirty="0" smtClean="0">
                <a:solidFill>
                  <a:srgbClr val="000000"/>
                </a:solidFill>
                <a:latin typeface="+mn-lt"/>
                <a:cs typeface="+mn-cs"/>
              </a:rPr>
              <a:t>, MS</a:t>
            </a:r>
            <a:endParaRPr lang="en-US" sz="1050" b="1" kern="0" dirty="0" smtClean="0">
              <a:solidFill>
                <a:srgbClr val="000000"/>
              </a:solidFill>
              <a:latin typeface="+mn-lt"/>
              <a:cs typeface="+mn-cs"/>
            </a:endParaRPr>
          </a:p>
          <a:p>
            <a:pPr fontAlgn="auto">
              <a:spcBef>
                <a:spcPts val="0"/>
              </a:spcBef>
              <a:spcAft>
                <a:spcPts val="0"/>
              </a:spcAft>
              <a:buSzPct val="100000"/>
              <a:defRPr sz="1800" b="0" i="0" u="none" strike="noStrike" kern="0" cap="none" spc="0" baseline="0">
                <a:solidFill>
                  <a:srgbClr val="000000"/>
                </a:solidFill>
                <a:uFillTx/>
              </a:defRPr>
            </a:pPr>
            <a:r>
              <a:rPr lang="en-US" sz="1050" dirty="0">
                <a:latin typeface="+mn-lt"/>
                <a:hlinkClick r:id="rId6"/>
              </a:rPr>
              <a:t>kira.moresco@emory.edu</a:t>
            </a:r>
            <a:endParaRPr lang="en-US" sz="1050" kern="0" dirty="0">
              <a:solidFill>
                <a:srgbClr val="000000"/>
              </a:solidFill>
              <a:latin typeface="+mn-lt"/>
              <a:cs typeface="+mn-cs"/>
            </a:endParaRPr>
          </a:p>
          <a:p>
            <a:pPr lvl="0" fontAlgn="auto">
              <a:spcBef>
                <a:spcPts val="0"/>
              </a:spcBef>
              <a:spcAft>
                <a:spcPts val="0"/>
              </a:spcAft>
              <a:defRPr sz="1800" b="0" i="0" u="none" strike="noStrike" kern="0" cap="none" spc="0" baseline="0">
                <a:solidFill>
                  <a:srgbClr val="000000"/>
                </a:solidFill>
                <a:uFillTx/>
              </a:defRPr>
            </a:pPr>
            <a:r>
              <a:rPr lang="en-US" sz="1050" kern="0" dirty="0">
                <a:solidFill>
                  <a:srgbClr val="000000"/>
                </a:solidFill>
                <a:latin typeface="Calibri"/>
              </a:rPr>
              <a:t>HSRB, </a:t>
            </a:r>
            <a:r>
              <a:rPr lang="en-US" sz="1050" kern="0" dirty="0" smtClean="0">
                <a:solidFill>
                  <a:srgbClr val="000000"/>
                </a:solidFill>
                <a:latin typeface="Calibri"/>
              </a:rPr>
              <a:t>G72, 404-727-6515</a:t>
            </a:r>
            <a:endParaRPr lang="en-US" sz="1050" kern="0" dirty="0">
              <a:solidFill>
                <a:srgbClr val="000000"/>
              </a:solidFill>
              <a:latin typeface="Calibri"/>
            </a:endParaRPr>
          </a:p>
          <a:p>
            <a:pPr fontAlgn="auto">
              <a:spcBef>
                <a:spcPts val="0"/>
              </a:spcBef>
              <a:spcAft>
                <a:spcPts val="0"/>
              </a:spcAft>
              <a:defRPr sz="1800" b="0" i="0" u="none" strike="noStrike" kern="0" cap="none" spc="0" baseline="0">
                <a:solidFill>
                  <a:srgbClr val="000000"/>
                </a:solidFill>
                <a:uFillTx/>
              </a:defRPr>
            </a:pPr>
            <a:endParaRPr lang="en-US" sz="1200" kern="0" dirty="0">
              <a:solidFill>
                <a:srgbClr val="000000"/>
              </a:solidFill>
              <a:latin typeface="Calibri"/>
              <a:cs typeface="+mn-cs"/>
            </a:endParaRPr>
          </a:p>
        </p:txBody>
      </p:sp>
      <p:sp>
        <p:nvSpPr>
          <p:cNvPr id="14340" name="Rectangle 10"/>
          <p:cNvSpPr>
            <a:spLocks noChangeArrowheads="1"/>
          </p:cNvSpPr>
          <p:nvPr/>
        </p:nvSpPr>
        <p:spPr bwMode="auto">
          <a:xfrm>
            <a:off x="3436938" y="2576513"/>
            <a:ext cx="1636712" cy="1866900"/>
          </a:xfrm>
          <a:prstGeom prst="rect">
            <a:avLst/>
          </a:prstGeom>
          <a:gradFill rotWithShape="0">
            <a:gsLst>
              <a:gs pos="0">
                <a:srgbClr val="595959"/>
              </a:gs>
              <a:gs pos="50000">
                <a:srgbClr val="D9D9D9"/>
              </a:gs>
              <a:gs pos="100000">
                <a:srgbClr val="595959"/>
              </a:gs>
            </a:gsLst>
            <a:lin ang="12900000"/>
          </a:gradFill>
          <a:ln w="9528">
            <a:solidFill>
              <a:srgbClr val="595959"/>
            </a:solidFill>
            <a:miter lim="800000"/>
            <a:headEnd/>
            <a:tailEnd/>
          </a:ln>
        </p:spPr>
        <p:txBody>
          <a:bodyPr anchor="ctr" anchorCtr="1"/>
          <a:lstStyle/>
          <a:p>
            <a:pPr algn="ctr"/>
            <a:endParaRPr lang="en-US">
              <a:solidFill>
                <a:srgbClr val="FFFFFF"/>
              </a:solidFill>
              <a:latin typeface="Calibri" pitchFamily="34" charset="0"/>
            </a:endParaRPr>
          </a:p>
        </p:txBody>
      </p:sp>
      <p:sp>
        <p:nvSpPr>
          <p:cNvPr id="6" name="Rektangel 13"/>
          <p:cNvSpPr/>
          <p:nvPr/>
        </p:nvSpPr>
        <p:spPr>
          <a:xfrm>
            <a:off x="3200400" y="2576513"/>
            <a:ext cx="1873250" cy="1870075"/>
          </a:xfrm>
          <a:prstGeom prst="rect">
            <a:avLst/>
          </a:prstGeom>
          <a:solidFill>
            <a:srgbClr val="F7F0DE"/>
          </a:solidFill>
          <a:ln w="9528">
            <a:solidFill>
              <a:srgbClr val="000000"/>
            </a:solidFill>
            <a:prstDash val="solid"/>
            <a:miter/>
          </a:ln>
        </p:spPr>
        <p:txBody>
          <a:bodyPr>
            <a:spAutoFit/>
          </a:bodyPr>
          <a:lstStyle/>
          <a:p>
            <a:pPr fontAlgn="auto">
              <a:spcBef>
                <a:spcPts val="0"/>
              </a:spcBef>
              <a:spcAft>
                <a:spcPts val="0"/>
              </a:spcAft>
              <a:defRPr sz="1800" b="0" i="0" u="none" strike="noStrike" kern="0" cap="none" spc="0" baseline="0">
                <a:solidFill>
                  <a:srgbClr val="000000"/>
                </a:solidFill>
                <a:uFillTx/>
              </a:defRPr>
            </a:pPr>
            <a:r>
              <a:rPr lang="en-US" sz="1050" b="1" kern="0" dirty="0" smtClean="0">
                <a:solidFill>
                  <a:srgbClr val="000000"/>
                </a:solidFill>
                <a:latin typeface="Calibri"/>
                <a:cs typeface="+mn-cs"/>
              </a:rPr>
              <a:t>Grants &amp; Manuscript Editing</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i="1" kern="0" dirty="0" smtClean="0">
                <a:solidFill>
                  <a:srgbClr val="000000"/>
                </a:solidFill>
                <a:latin typeface="Calibri"/>
                <a:cs typeface="+mn-cs"/>
              </a:rPr>
              <a:t>Prioritized for extramural funding opportunities, program projects</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i="1" kern="0" dirty="0" smtClean="0">
                <a:solidFill>
                  <a:srgbClr val="000000"/>
                </a:solidFill>
                <a:latin typeface="Calibri"/>
                <a:cs typeface="+mn-cs"/>
              </a:rPr>
              <a:t>Experienced at program project management, grant and scientific paper editing</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r>
              <a:rPr lang="en-US" sz="1050" i="1" kern="0" dirty="0" smtClean="0">
                <a:solidFill>
                  <a:srgbClr val="000000"/>
                </a:solidFill>
                <a:latin typeface="Calibri"/>
                <a:cs typeface="+mn-cs"/>
              </a:rPr>
              <a:t>Request form on pedsresearch.org; send to Stacy Heilman.</a:t>
            </a:r>
          </a:p>
          <a:p>
            <a:pPr fontAlgn="auto">
              <a:spcBef>
                <a:spcPts val="0"/>
              </a:spcBef>
              <a:spcAft>
                <a:spcPts val="0"/>
              </a:spcAft>
              <a:buSzPct val="100000"/>
              <a:buFont typeface="Arial" pitchFamily="34"/>
              <a:buChar char="•"/>
              <a:defRPr sz="1800" b="0" i="0" u="none" strike="noStrike" kern="0" cap="none" spc="0" baseline="0">
                <a:solidFill>
                  <a:srgbClr val="000000"/>
                </a:solidFill>
                <a:uFillTx/>
              </a:defRPr>
            </a:pPr>
            <a:endParaRPr lang="en-US" sz="1050" kern="0" dirty="0">
              <a:solidFill>
                <a:srgbClr val="000000"/>
              </a:solidFill>
              <a:latin typeface="Calibri"/>
              <a:cs typeface="+mn-cs"/>
            </a:endParaRPr>
          </a:p>
        </p:txBody>
      </p:sp>
      <p:sp>
        <p:nvSpPr>
          <p:cNvPr id="7" name="Rektangel 13"/>
          <p:cNvSpPr/>
          <p:nvPr/>
        </p:nvSpPr>
        <p:spPr>
          <a:xfrm>
            <a:off x="5029200" y="2590800"/>
            <a:ext cx="1905000" cy="1870075"/>
          </a:xfrm>
          <a:prstGeom prst="rect">
            <a:avLst/>
          </a:prstGeom>
          <a:solidFill>
            <a:srgbClr val="F7F0DE"/>
          </a:solidFill>
          <a:ln w="9528">
            <a:solidFill>
              <a:srgbClr val="000000"/>
            </a:solidFill>
            <a:prstDash val="solid"/>
            <a:miter/>
          </a:ln>
        </p:spPr>
        <p:txBody>
          <a:bodyPr>
            <a:spAutoFit/>
          </a:bodyPr>
          <a:lstStyle/>
          <a:p>
            <a:pPr fontAlgn="auto">
              <a:spcBef>
                <a:spcPts val="0"/>
              </a:spcBef>
              <a:spcAft>
                <a:spcPts val="0"/>
              </a:spcAft>
              <a:buSzPct val="100000"/>
              <a:buFont typeface="Wingdings" pitchFamily="2"/>
              <a:buChar char="Ø"/>
              <a:defRPr sz="1800" b="0" i="0" u="none" strike="noStrike" kern="0" cap="none" spc="0" baseline="0">
                <a:solidFill>
                  <a:srgbClr val="000000"/>
                </a:solidFill>
                <a:uFillTx/>
              </a:defRPr>
            </a:pPr>
            <a:r>
              <a:rPr lang="en-US" sz="1050" b="1" kern="0" dirty="0">
                <a:solidFill>
                  <a:srgbClr val="000000"/>
                </a:solidFill>
                <a:latin typeface="Calibri"/>
                <a:cs typeface="+mn-cs"/>
              </a:rPr>
              <a:t>Manager, Hughes Spalding/Scottish Rite campuses:</a:t>
            </a:r>
            <a:r>
              <a:rPr lang="en-US" sz="1050" kern="0" dirty="0">
                <a:solidFill>
                  <a:srgbClr val="000000"/>
                </a:solidFill>
                <a:latin typeface="Calibri"/>
                <a:cs typeface="+mn-cs"/>
              </a:rPr>
              <a:t> </a:t>
            </a:r>
            <a:r>
              <a:rPr lang="en-US" sz="1050" b="1" kern="0" dirty="0">
                <a:solidFill>
                  <a:srgbClr val="000000"/>
                </a:solidFill>
                <a:latin typeface="Calibri"/>
                <a:cs typeface="+mn-cs"/>
              </a:rPr>
              <a:t>Beena Desai</a:t>
            </a:r>
          </a:p>
          <a:p>
            <a:pPr fontAlgn="auto">
              <a:spcBef>
                <a:spcPts val="0"/>
              </a:spcBef>
              <a:spcAft>
                <a:spcPts val="0"/>
              </a:spcAft>
              <a:defRPr sz="1800" b="0" i="0" u="none" strike="noStrike" kern="0" cap="none" spc="0" baseline="0">
                <a:solidFill>
                  <a:srgbClr val="000000"/>
                </a:solidFill>
                <a:uFillTx/>
              </a:defRPr>
            </a:pPr>
            <a:r>
              <a:rPr lang="en-US" sz="1050" kern="0" dirty="0" smtClean="0">
                <a:solidFill>
                  <a:srgbClr val="000000"/>
                </a:solidFill>
                <a:latin typeface="Calibri"/>
                <a:cs typeface="+mn-cs"/>
              </a:rPr>
              <a:t>404-785-2269 </a:t>
            </a:r>
            <a:r>
              <a:rPr lang="en-US" sz="1050" u="sng" kern="0" dirty="0" smtClean="0">
                <a:solidFill>
                  <a:srgbClr val="000000"/>
                </a:solidFill>
                <a:latin typeface="Calibri"/>
                <a:cs typeface="+mn-cs"/>
                <a:hlinkClick r:id="rId7"/>
              </a:rPr>
              <a:t>beena.desai@choa.org</a:t>
            </a:r>
            <a:endParaRPr lang="en-US" sz="1050" kern="0" dirty="0">
              <a:solidFill>
                <a:srgbClr val="000000"/>
              </a:solidFill>
              <a:latin typeface="Calibri"/>
              <a:cs typeface="+mn-cs"/>
            </a:endParaRPr>
          </a:p>
          <a:p>
            <a:pPr fontAlgn="auto">
              <a:spcBef>
                <a:spcPts val="0"/>
              </a:spcBef>
              <a:spcAft>
                <a:spcPts val="0"/>
              </a:spcAft>
              <a:defRPr sz="1800" b="0" i="0" u="none" strike="noStrike" kern="0" cap="none" spc="0" baseline="0">
                <a:solidFill>
                  <a:srgbClr val="000000"/>
                </a:solidFill>
                <a:uFillTx/>
              </a:defRPr>
            </a:pPr>
            <a:endParaRPr lang="en-US" sz="1050" kern="0" dirty="0">
              <a:solidFill>
                <a:srgbClr val="000000"/>
              </a:solidFill>
              <a:latin typeface="Calibri"/>
              <a:cs typeface="+mn-cs"/>
            </a:endParaRPr>
          </a:p>
          <a:p>
            <a:pPr marL="0" lvl="1" fontAlgn="auto">
              <a:spcBef>
                <a:spcPts val="0"/>
              </a:spcBef>
              <a:spcAft>
                <a:spcPts val="0"/>
              </a:spcAft>
              <a:buSzPct val="100000"/>
              <a:buFont typeface="Wingdings" pitchFamily="2"/>
              <a:buChar char="Ø"/>
              <a:defRPr sz="1800" b="0" i="0" u="none" strike="noStrike" kern="0" cap="none" spc="0" baseline="0">
                <a:solidFill>
                  <a:srgbClr val="000000"/>
                </a:solidFill>
                <a:uFillTx/>
              </a:defRPr>
            </a:pPr>
            <a:r>
              <a:rPr lang="en-US" sz="1050" b="1" kern="0" dirty="0">
                <a:solidFill>
                  <a:srgbClr val="000000"/>
                </a:solidFill>
                <a:latin typeface="Calibri"/>
                <a:cs typeface="+mn-cs"/>
              </a:rPr>
              <a:t>Nurse Manager, Pediatric Research Unit </a:t>
            </a:r>
            <a:r>
              <a:rPr lang="en-US" sz="1050" b="1" kern="0" dirty="0" smtClean="0">
                <a:solidFill>
                  <a:srgbClr val="000000"/>
                </a:solidFill>
                <a:latin typeface="Calibri"/>
                <a:cs typeface="+mn-cs"/>
              </a:rPr>
              <a:t>(PRC/Egleston</a:t>
            </a:r>
            <a:r>
              <a:rPr lang="en-US" sz="1050" b="1" kern="0" dirty="0">
                <a:solidFill>
                  <a:srgbClr val="000000"/>
                </a:solidFill>
                <a:latin typeface="Calibri"/>
                <a:cs typeface="+mn-cs"/>
              </a:rPr>
              <a:t>):</a:t>
            </a:r>
            <a:r>
              <a:rPr lang="en-US" sz="1050" kern="0" dirty="0">
                <a:solidFill>
                  <a:srgbClr val="000000"/>
                </a:solidFill>
                <a:latin typeface="Calibri"/>
                <a:cs typeface="+mn-cs"/>
              </a:rPr>
              <a:t> </a:t>
            </a:r>
            <a:r>
              <a:rPr lang="en-US" sz="1050" b="1" kern="0" dirty="0">
                <a:solidFill>
                  <a:srgbClr val="000000"/>
                </a:solidFill>
                <a:latin typeface="Calibri"/>
                <a:cs typeface="+mn-cs"/>
              </a:rPr>
              <a:t>Stephanie Meisner, RN</a:t>
            </a:r>
          </a:p>
          <a:p>
            <a:pPr marL="0" lvl="1" fontAlgn="auto">
              <a:spcBef>
                <a:spcPts val="0"/>
              </a:spcBef>
              <a:spcAft>
                <a:spcPts val="0"/>
              </a:spcAft>
              <a:buSzPct val="100000"/>
              <a:defRPr sz="1800" b="0" i="0" u="none" strike="noStrike" kern="0" cap="none" spc="0" baseline="0">
                <a:solidFill>
                  <a:srgbClr val="000000"/>
                </a:solidFill>
                <a:uFillTx/>
              </a:defRPr>
            </a:pPr>
            <a:r>
              <a:rPr lang="en-US" sz="1050" kern="0" dirty="0">
                <a:solidFill>
                  <a:srgbClr val="000000"/>
                </a:solidFill>
                <a:latin typeface="+mn-lt"/>
                <a:cs typeface="+mn-cs"/>
                <a:hlinkClick r:id="rId8"/>
              </a:rPr>
              <a:t>Stephanie.Meisner@choa.org</a:t>
            </a:r>
            <a:r>
              <a:rPr lang="en-US" sz="1050" kern="0" dirty="0">
                <a:solidFill>
                  <a:srgbClr val="000000"/>
                </a:solidFill>
                <a:latin typeface="+mn-lt"/>
                <a:cs typeface="+mn-cs"/>
              </a:rPr>
              <a:t> </a:t>
            </a:r>
            <a:endParaRPr lang="en-US" sz="1050" b="1" i="1" kern="0" dirty="0">
              <a:solidFill>
                <a:srgbClr val="000000"/>
              </a:solidFill>
              <a:latin typeface="Calibri"/>
              <a:cs typeface="+mn-cs"/>
            </a:endParaRPr>
          </a:p>
          <a:p>
            <a:pPr marL="0" lvl="1" fontAlgn="auto">
              <a:spcBef>
                <a:spcPts val="0"/>
              </a:spcBef>
              <a:spcAft>
                <a:spcPts val="0"/>
              </a:spcAft>
              <a:defRPr sz="1800" b="0" i="0" u="none" strike="noStrike" kern="0" cap="none" spc="0" baseline="0">
                <a:solidFill>
                  <a:srgbClr val="000000"/>
                </a:solidFill>
                <a:uFillTx/>
              </a:defRPr>
            </a:pPr>
            <a:r>
              <a:rPr lang="en-US" sz="1050" kern="0" dirty="0" smtClean="0">
                <a:solidFill>
                  <a:srgbClr val="000000"/>
                </a:solidFill>
                <a:latin typeface="Calibri"/>
                <a:cs typeface="+mn-cs"/>
              </a:rPr>
              <a:t>404-785-0400-main number</a:t>
            </a:r>
            <a:endParaRPr lang="en-US" sz="1050" kern="0" dirty="0">
              <a:solidFill>
                <a:srgbClr val="000000"/>
              </a:solidFill>
              <a:latin typeface="Calibri"/>
              <a:cs typeface="+mn-cs"/>
            </a:endParaRPr>
          </a:p>
        </p:txBody>
      </p:sp>
      <p:sp>
        <p:nvSpPr>
          <p:cNvPr id="14343" name="Rektangel 13"/>
          <p:cNvSpPr>
            <a:spLocks noChangeArrowheads="1"/>
          </p:cNvSpPr>
          <p:nvPr/>
        </p:nvSpPr>
        <p:spPr bwMode="auto">
          <a:xfrm>
            <a:off x="3200400" y="533400"/>
            <a:ext cx="1828800" cy="2046288"/>
          </a:xfrm>
          <a:prstGeom prst="rect">
            <a:avLst/>
          </a:prstGeom>
          <a:solidFill>
            <a:srgbClr val="EFE0BE">
              <a:alpha val="72156"/>
            </a:srgbClr>
          </a:solidFill>
          <a:ln w="3175">
            <a:solidFill>
              <a:schemeClr val="tx1"/>
            </a:solidFill>
            <a:miter lim="800000"/>
            <a:headEnd/>
            <a:tailEnd/>
          </a:ln>
        </p:spPr>
        <p:txBody>
          <a:bodyPr>
            <a:spAutoFit/>
          </a:bodyPr>
          <a:lstStyle/>
          <a:p>
            <a:r>
              <a:rPr lang="en-US" sz="1300" b="1" dirty="0">
                <a:solidFill>
                  <a:srgbClr val="000000"/>
                </a:solidFill>
                <a:latin typeface="Calibri" pitchFamily="34" charset="0"/>
              </a:rPr>
              <a:t>Grant and Manuscript Support</a:t>
            </a:r>
            <a:endParaRPr lang="en-US" sz="1300" dirty="0">
              <a:solidFill>
                <a:srgbClr val="000000"/>
              </a:solidFill>
              <a:latin typeface="Calibri" pitchFamily="34" charset="0"/>
              <a:ea typeface="ＭＳ Ｐゴシック" pitchFamily="34" charset="-128"/>
            </a:endParaRPr>
          </a:p>
          <a:p>
            <a:pPr>
              <a:buSzPct val="100000"/>
              <a:buFont typeface="Wingdings" pitchFamily="2" charset="2"/>
              <a:buChar char="Ø"/>
            </a:pPr>
            <a:r>
              <a:rPr lang="en-US" sz="1100" b="1" dirty="0">
                <a:solidFill>
                  <a:srgbClr val="000000"/>
                </a:solidFill>
                <a:latin typeface="Calibri" pitchFamily="34" charset="0"/>
              </a:rPr>
              <a:t>Stacy Heilman, PhD Grants Advocate </a:t>
            </a:r>
            <a:endParaRPr lang="en-US" sz="1100" b="1" dirty="0" smtClean="0">
              <a:solidFill>
                <a:srgbClr val="000000"/>
              </a:solidFill>
              <a:latin typeface="Calibri" pitchFamily="34" charset="0"/>
            </a:endParaRPr>
          </a:p>
          <a:p>
            <a:pPr>
              <a:buSzPct val="100000"/>
            </a:pPr>
            <a:r>
              <a:rPr lang="en-US" sz="1100" dirty="0" smtClean="0">
                <a:solidFill>
                  <a:srgbClr val="000000"/>
                </a:solidFill>
                <a:latin typeface="Calibri" pitchFamily="34" charset="0"/>
              </a:rPr>
              <a:t>404-727-4819 </a:t>
            </a:r>
            <a:r>
              <a:rPr lang="en-US" sz="1100" dirty="0" smtClean="0">
                <a:solidFill>
                  <a:srgbClr val="000000"/>
                </a:solidFill>
                <a:latin typeface="Calibri" pitchFamily="34" charset="0"/>
                <a:hlinkClick r:id="rId9"/>
              </a:rPr>
              <a:t>stacy.heilman@emory.edu</a:t>
            </a:r>
            <a:endParaRPr lang="en-US" sz="1100" dirty="0" smtClean="0">
              <a:solidFill>
                <a:srgbClr val="000000"/>
              </a:solidFill>
              <a:latin typeface="Calibri" pitchFamily="34" charset="0"/>
            </a:endParaRPr>
          </a:p>
          <a:p>
            <a:pPr>
              <a:buSzPct val="100000"/>
              <a:buFont typeface="Arial" charset="0"/>
              <a:buChar char="•"/>
            </a:pPr>
            <a:r>
              <a:rPr lang="en-US" sz="1050" i="1" dirty="0" smtClean="0">
                <a:solidFill>
                  <a:srgbClr val="000000"/>
                </a:solidFill>
                <a:latin typeface="Calibri" pitchFamily="34" charset="0"/>
              </a:rPr>
              <a:t>Assistance with finding grant opportunities and connecting to collaborators</a:t>
            </a:r>
          </a:p>
          <a:p>
            <a:pPr>
              <a:buSzPct val="100000"/>
              <a:buFont typeface="Arial" charset="0"/>
              <a:buChar char="•"/>
            </a:pPr>
            <a:r>
              <a:rPr lang="en-US" sz="1050" i="1" dirty="0" smtClean="0">
                <a:solidFill>
                  <a:srgbClr val="000000"/>
                </a:solidFill>
                <a:latin typeface="Calibri" pitchFamily="34" charset="0"/>
              </a:rPr>
              <a:t>Core laboratory assistance, supervision</a:t>
            </a:r>
            <a:endParaRPr lang="en-US" sz="1050" i="1" dirty="0">
              <a:solidFill>
                <a:srgbClr val="000000"/>
              </a:solidFill>
              <a:latin typeface="Calibri" pitchFamily="34" charset="0"/>
            </a:endParaRPr>
          </a:p>
        </p:txBody>
      </p:sp>
      <p:sp>
        <p:nvSpPr>
          <p:cNvPr id="14344" name="Rektangel 13"/>
          <p:cNvSpPr>
            <a:spLocks noChangeArrowheads="1"/>
          </p:cNvSpPr>
          <p:nvPr/>
        </p:nvSpPr>
        <p:spPr bwMode="auto">
          <a:xfrm>
            <a:off x="6934200" y="2590800"/>
            <a:ext cx="1981200" cy="1938338"/>
          </a:xfrm>
          <a:prstGeom prst="rect">
            <a:avLst/>
          </a:prstGeom>
          <a:solidFill>
            <a:srgbClr val="F7F0DE"/>
          </a:solidFill>
          <a:ln w="9528">
            <a:solidFill>
              <a:srgbClr val="000000"/>
            </a:solidFill>
            <a:miter lim="800000"/>
            <a:headEnd/>
            <a:tailEnd/>
          </a:ln>
        </p:spPr>
        <p:txBody>
          <a:bodyPr>
            <a:spAutoFit/>
          </a:bodyPr>
          <a:lstStyle/>
          <a:p>
            <a:r>
              <a:rPr lang="en-US" sz="1000" b="1" dirty="0" smtClean="0">
                <a:solidFill>
                  <a:srgbClr val="000000"/>
                </a:solidFill>
                <a:latin typeface="Calibri" pitchFamily="34" charset="0"/>
              </a:rPr>
              <a:t>Equipment:</a:t>
            </a:r>
            <a:r>
              <a:rPr lang="en-US" sz="1000" dirty="0" smtClean="0">
                <a:solidFill>
                  <a:srgbClr val="000000"/>
                </a:solidFill>
                <a:latin typeface="Calibri" pitchFamily="34" charset="0"/>
              </a:rPr>
              <a:t> </a:t>
            </a:r>
            <a:r>
              <a:rPr lang="en-US" sz="1000" i="1" dirty="0" smtClean="0">
                <a:solidFill>
                  <a:srgbClr val="000000"/>
                </a:solidFill>
                <a:latin typeface="Calibri" pitchFamily="34" charset="0"/>
              </a:rPr>
              <a:t>Biosafety cabinet, incubators, clinical centrifuge, real-time PCR machine, standard PCR machine, </a:t>
            </a:r>
            <a:r>
              <a:rPr lang="en-US" sz="1000" i="1" dirty="0" err="1" smtClean="0">
                <a:solidFill>
                  <a:srgbClr val="000000"/>
                </a:solidFill>
                <a:latin typeface="Calibri" pitchFamily="34" charset="0"/>
              </a:rPr>
              <a:t>multilabel</a:t>
            </a:r>
            <a:r>
              <a:rPr lang="en-US" sz="1000" i="1" dirty="0" smtClean="0">
                <a:solidFill>
                  <a:srgbClr val="000000"/>
                </a:solidFill>
                <a:latin typeface="Calibri" pitchFamily="34" charset="0"/>
              </a:rPr>
              <a:t> plate reader, gel documentation system on order</a:t>
            </a:r>
          </a:p>
          <a:p>
            <a:r>
              <a:rPr lang="en-US" sz="1000" b="1" dirty="0" smtClean="0">
                <a:solidFill>
                  <a:srgbClr val="000000"/>
                </a:solidFill>
                <a:latin typeface="Calibri" pitchFamily="34" charset="0"/>
              </a:rPr>
              <a:t>Services</a:t>
            </a:r>
            <a:r>
              <a:rPr lang="en-US" sz="1000" dirty="0" smtClean="0">
                <a:solidFill>
                  <a:srgbClr val="000000"/>
                </a:solidFill>
                <a:latin typeface="Calibri" pitchFamily="34" charset="0"/>
              </a:rPr>
              <a:t>: </a:t>
            </a:r>
            <a:r>
              <a:rPr lang="en-US" sz="1000" i="1" dirty="0" smtClean="0">
                <a:solidFill>
                  <a:srgbClr val="000000"/>
                </a:solidFill>
                <a:latin typeface="Calibri" pitchFamily="34" charset="0"/>
              </a:rPr>
              <a:t>this core provides common equipment for investigator’s use, including access to benchtop space and hood space, centrifuges for clinical specimen processing</a:t>
            </a:r>
            <a:endParaRPr lang="en-US" sz="1000" b="1" i="1" dirty="0">
              <a:solidFill>
                <a:srgbClr val="000000"/>
              </a:solidFill>
              <a:latin typeface="Calibri" pitchFamily="34" charset="0"/>
            </a:endParaRPr>
          </a:p>
        </p:txBody>
      </p:sp>
      <p:sp>
        <p:nvSpPr>
          <p:cNvPr id="10" name="Rektangel 13"/>
          <p:cNvSpPr/>
          <p:nvPr/>
        </p:nvSpPr>
        <p:spPr>
          <a:xfrm>
            <a:off x="3200400" y="4459288"/>
            <a:ext cx="1828800" cy="1908215"/>
          </a:xfrm>
          <a:prstGeom prst="rect">
            <a:avLst/>
          </a:prstGeom>
          <a:solidFill>
            <a:srgbClr val="E8D19D"/>
          </a:solidFill>
          <a:ln w="9528">
            <a:solidFill>
              <a:srgbClr val="000000"/>
            </a:solidFill>
            <a:prstDash val="solid"/>
            <a:miter/>
          </a:ln>
        </p:spPr>
        <p:txBody>
          <a:bodyPr>
            <a:spAutoFit/>
          </a:bodyPr>
          <a:lstStyle/>
          <a:p>
            <a:pPr fontAlgn="auto">
              <a:spcBef>
                <a:spcPts val="0"/>
              </a:spcBef>
              <a:spcAft>
                <a:spcPts val="0"/>
              </a:spcAft>
              <a:defRPr sz="1800" b="0" i="0" u="none" strike="noStrike" kern="0" cap="none" spc="0" baseline="0">
                <a:solidFill>
                  <a:srgbClr val="000000"/>
                </a:solidFill>
                <a:uFillTx/>
              </a:defRPr>
            </a:pPr>
            <a:r>
              <a:rPr lang="en-US" sz="1050" b="1" kern="0" dirty="0">
                <a:solidFill>
                  <a:srgbClr val="000000"/>
                </a:solidFill>
                <a:latin typeface="Calibri"/>
                <a:cs typeface="+mn-cs"/>
              </a:rPr>
              <a:t>Biostatistics Core</a:t>
            </a:r>
          </a:p>
          <a:p>
            <a:pPr fontAlgn="auto">
              <a:spcBef>
                <a:spcPts val="0"/>
              </a:spcBef>
              <a:spcAft>
                <a:spcPts val="0"/>
              </a:spcAft>
              <a:buFont typeface="Wingdings" pitchFamily="2" charset="2"/>
              <a:buChar char="Ø"/>
              <a:defRPr/>
            </a:pPr>
            <a:r>
              <a:rPr lang="en-US" sz="1050" dirty="0" smtClean="0">
                <a:latin typeface="+mn-lt"/>
                <a:cs typeface="+mn-cs"/>
              </a:rPr>
              <a:t>Courtney </a:t>
            </a:r>
            <a:r>
              <a:rPr lang="en-US" sz="1050" dirty="0">
                <a:latin typeface="+mn-lt"/>
                <a:cs typeface="+mn-cs"/>
              </a:rPr>
              <a:t>McCracken, </a:t>
            </a:r>
            <a:r>
              <a:rPr lang="en-US" sz="1050" dirty="0" smtClean="0">
                <a:latin typeface="+mn-lt"/>
                <a:cs typeface="+mn-cs"/>
              </a:rPr>
              <a:t>PhD</a:t>
            </a:r>
          </a:p>
          <a:p>
            <a:pPr fontAlgn="auto">
              <a:spcBef>
                <a:spcPts val="0"/>
              </a:spcBef>
              <a:spcAft>
                <a:spcPts val="0"/>
              </a:spcAft>
              <a:buFont typeface="Wingdings" pitchFamily="2" charset="2"/>
              <a:buChar char="Ø"/>
              <a:defRPr/>
            </a:pPr>
            <a:r>
              <a:rPr lang="en-US" sz="1000" dirty="0">
                <a:latin typeface="+mn-lt"/>
              </a:rPr>
              <a:t>Traci Leong, PhD</a:t>
            </a:r>
          </a:p>
          <a:p>
            <a:pPr fontAlgn="auto">
              <a:spcBef>
                <a:spcPts val="0"/>
              </a:spcBef>
              <a:spcAft>
                <a:spcPts val="0"/>
              </a:spcAft>
              <a:buFont typeface="Wingdings" pitchFamily="2" charset="2"/>
              <a:buChar char="Ø"/>
              <a:defRPr/>
            </a:pPr>
            <a:r>
              <a:rPr lang="en-US" sz="1000" dirty="0" smtClean="0">
                <a:latin typeface="+mn-lt"/>
                <a:cs typeface="+mn-cs"/>
              </a:rPr>
              <a:t>Scott </a:t>
            </a:r>
            <a:r>
              <a:rPr lang="en-US" sz="1000" dirty="0">
                <a:latin typeface="+mn-lt"/>
                <a:cs typeface="+mn-cs"/>
              </a:rPr>
              <a:t>Gillespie, </a:t>
            </a:r>
            <a:r>
              <a:rPr lang="en-US" sz="1000" dirty="0" smtClean="0">
                <a:latin typeface="+mn-lt"/>
                <a:cs typeface="+mn-cs"/>
              </a:rPr>
              <a:t>MS</a:t>
            </a:r>
          </a:p>
          <a:p>
            <a:pPr fontAlgn="auto">
              <a:spcBef>
                <a:spcPts val="0"/>
              </a:spcBef>
              <a:spcAft>
                <a:spcPts val="0"/>
              </a:spcAft>
              <a:buFont typeface="Wingdings" pitchFamily="2" charset="2"/>
              <a:buChar char="Ø"/>
              <a:defRPr/>
            </a:pPr>
            <a:r>
              <a:rPr lang="en-US" sz="1000" dirty="0" smtClean="0">
                <a:latin typeface="+mn-lt"/>
                <a:cs typeface="+mn-cs"/>
              </a:rPr>
              <a:t>Mike </a:t>
            </a:r>
            <a:r>
              <a:rPr lang="en-US" sz="1000" dirty="0" err="1" smtClean="0">
                <a:latin typeface="+mn-lt"/>
                <a:cs typeface="+mn-cs"/>
              </a:rPr>
              <a:t>Kelleman</a:t>
            </a:r>
            <a:r>
              <a:rPr lang="en-US" sz="1000" dirty="0" smtClean="0">
                <a:latin typeface="+mn-lt"/>
                <a:cs typeface="+mn-cs"/>
              </a:rPr>
              <a:t>, MSPH</a:t>
            </a:r>
          </a:p>
          <a:p>
            <a:pPr fontAlgn="auto">
              <a:spcBef>
                <a:spcPts val="0"/>
              </a:spcBef>
              <a:spcAft>
                <a:spcPts val="0"/>
              </a:spcAft>
              <a:buFont typeface="Wingdings" pitchFamily="2" charset="2"/>
              <a:buChar char="Ø"/>
              <a:defRPr/>
            </a:pPr>
            <a:r>
              <a:rPr lang="en-US" sz="1000" dirty="0" smtClean="0">
                <a:latin typeface="+mn-lt"/>
                <a:cs typeface="+mn-cs"/>
              </a:rPr>
              <a:t>Curtis Travers, MPH</a:t>
            </a:r>
            <a:endParaRPr lang="en-US" sz="1000" dirty="0">
              <a:latin typeface="+mn-lt"/>
              <a:cs typeface="+mn-cs"/>
            </a:endParaRPr>
          </a:p>
          <a:p>
            <a:pPr fontAlgn="auto">
              <a:spcBef>
                <a:spcPts val="0"/>
              </a:spcBef>
              <a:spcAft>
                <a:spcPts val="0"/>
              </a:spcAft>
              <a:defRPr/>
            </a:pPr>
            <a:r>
              <a:rPr lang="en-US" sz="950" i="1" dirty="0">
                <a:latin typeface="+mn-lt"/>
                <a:cs typeface="+mn-cs"/>
              </a:rPr>
              <a:t>Procedure: </a:t>
            </a:r>
            <a:r>
              <a:rPr lang="en-US" sz="950" dirty="0">
                <a:latin typeface="+mn-lt"/>
                <a:cs typeface="+mn-cs"/>
              </a:rPr>
              <a:t>Request form located </a:t>
            </a:r>
            <a:r>
              <a:rPr lang="en-US" sz="950" dirty="0" smtClean="0">
                <a:latin typeface="+mn-lt"/>
                <a:cs typeface="+mn-cs"/>
              </a:rPr>
              <a:t>at:</a:t>
            </a:r>
            <a:endParaRPr lang="en-US" sz="950" u="sng" dirty="0">
              <a:latin typeface="+mn-lt"/>
              <a:cs typeface="+mn-cs"/>
              <a:hlinkClick r:id="rId10"/>
            </a:endParaRPr>
          </a:p>
          <a:p>
            <a:pPr fontAlgn="auto">
              <a:spcBef>
                <a:spcPts val="0"/>
              </a:spcBef>
              <a:spcAft>
                <a:spcPts val="0"/>
              </a:spcAft>
              <a:defRPr/>
            </a:pPr>
            <a:r>
              <a:rPr lang="en-US" sz="950" u="sng" dirty="0" smtClean="0">
                <a:latin typeface="+mn-lt"/>
                <a:cs typeface="+mn-cs"/>
                <a:hlinkClick r:id="rId10"/>
              </a:rPr>
              <a:t>http</a:t>
            </a:r>
            <a:r>
              <a:rPr lang="en-US" sz="950" u="sng" dirty="0">
                <a:latin typeface="+mn-lt"/>
                <a:cs typeface="+mn-cs"/>
                <a:hlinkClick r:id="rId10"/>
              </a:rPr>
              <a:t>://www.pedsresearch.org/cores/detail/biostats</a:t>
            </a:r>
            <a:r>
              <a:rPr lang="en-US" sz="950" dirty="0">
                <a:latin typeface="+mn-lt"/>
                <a:cs typeface="+mn-cs"/>
              </a:rPr>
              <a:t> </a:t>
            </a:r>
          </a:p>
          <a:p>
            <a:pPr fontAlgn="auto">
              <a:spcBef>
                <a:spcPts val="0"/>
              </a:spcBef>
              <a:spcAft>
                <a:spcPts val="0"/>
              </a:spcAft>
              <a:defRPr/>
            </a:pPr>
            <a:r>
              <a:rPr lang="en-US" sz="950" i="1" dirty="0">
                <a:latin typeface="+mn-lt"/>
                <a:cs typeface="+mn-cs"/>
              </a:rPr>
              <a:t>Priorities</a:t>
            </a:r>
            <a:r>
              <a:rPr lang="en-US" sz="950" dirty="0">
                <a:latin typeface="+mn-lt"/>
                <a:cs typeface="+mn-cs"/>
              </a:rPr>
              <a:t>: analysis for grant</a:t>
            </a:r>
          </a:p>
          <a:p>
            <a:pPr fontAlgn="auto">
              <a:spcBef>
                <a:spcPts val="0"/>
              </a:spcBef>
              <a:spcAft>
                <a:spcPts val="0"/>
              </a:spcAft>
              <a:defRPr/>
            </a:pPr>
            <a:r>
              <a:rPr lang="en-US" sz="950" dirty="0">
                <a:latin typeface="+mn-lt"/>
                <a:cs typeface="+mn-cs"/>
              </a:rPr>
              <a:t>applications </a:t>
            </a:r>
            <a:r>
              <a:rPr lang="en-US" sz="950" dirty="0" smtClean="0">
                <a:latin typeface="+mn-lt"/>
                <a:cs typeface="+mn-cs"/>
              </a:rPr>
              <a:t>and Publications</a:t>
            </a:r>
            <a:endParaRPr lang="en-US" sz="950" dirty="0">
              <a:latin typeface="+mn-lt"/>
              <a:cs typeface="+mn-cs"/>
            </a:endParaRPr>
          </a:p>
        </p:txBody>
      </p:sp>
      <p:sp>
        <p:nvSpPr>
          <p:cNvPr id="14346" name="Rektangel 13"/>
          <p:cNvSpPr>
            <a:spLocks noChangeArrowheads="1"/>
          </p:cNvSpPr>
          <p:nvPr/>
        </p:nvSpPr>
        <p:spPr bwMode="auto">
          <a:xfrm>
            <a:off x="5040313" y="4470400"/>
            <a:ext cx="1905000" cy="1892826"/>
          </a:xfrm>
          <a:prstGeom prst="rect">
            <a:avLst/>
          </a:prstGeom>
          <a:solidFill>
            <a:srgbClr val="E8D19D"/>
          </a:solidFill>
          <a:ln w="9528">
            <a:solidFill>
              <a:srgbClr val="000000"/>
            </a:solidFill>
            <a:miter lim="800000"/>
            <a:headEnd/>
            <a:tailEnd/>
          </a:ln>
        </p:spPr>
        <p:txBody>
          <a:bodyPr>
            <a:spAutoFit/>
          </a:bodyPr>
          <a:lstStyle/>
          <a:p>
            <a:pPr>
              <a:buSzPct val="100000"/>
              <a:buFont typeface="Wingdings" pitchFamily="2" charset="2"/>
              <a:buChar char="Ø"/>
            </a:pPr>
            <a:r>
              <a:rPr lang="en-US" sz="1000" b="1" dirty="0">
                <a:solidFill>
                  <a:srgbClr val="000000"/>
                </a:solidFill>
                <a:latin typeface="Calibri" pitchFamily="34" charset="0"/>
              </a:rPr>
              <a:t>Pediatric Research </a:t>
            </a:r>
            <a:r>
              <a:rPr lang="en-US" sz="1000" b="1" dirty="0" smtClean="0">
                <a:solidFill>
                  <a:srgbClr val="000000"/>
                </a:solidFill>
                <a:latin typeface="Calibri" pitchFamily="34" charset="0"/>
              </a:rPr>
              <a:t>Unit (PRC/Egleston) </a:t>
            </a:r>
            <a:r>
              <a:rPr lang="en-US" sz="900" b="1" dirty="0" smtClean="0">
                <a:solidFill>
                  <a:srgbClr val="000000"/>
                </a:solidFill>
                <a:latin typeface="Calibri" pitchFamily="34" charset="0"/>
              </a:rPr>
              <a:t>Services</a:t>
            </a:r>
            <a:r>
              <a:rPr lang="en-US" sz="900" b="1" dirty="0">
                <a:solidFill>
                  <a:srgbClr val="000000"/>
                </a:solidFill>
                <a:latin typeface="Calibri" pitchFamily="34" charset="0"/>
              </a:rPr>
              <a:t>– </a:t>
            </a:r>
            <a:r>
              <a:rPr lang="en-US" sz="750" i="1" dirty="0">
                <a:solidFill>
                  <a:srgbClr val="000000"/>
                </a:solidFill>
                <a:latin typeface="Calibri" pitchFamily="34" charset="0"/>
              </a:rPr>
              <a:t>A four-bed outpatient research </a:t>
            </a:r>
            <a:r>
              <a:rPr lang="en-US" sz="750" i="1" dirty="0" smtClean="0">
                <a:solidFill>
                  <a:srgbClr val="000000"/>
                </a:solidFill>
                <a:latin typeface="Calibri" pitchFamily="34" charset="0"/>
              </a:rPr>
              <a:t>unit/ </a:t>
            </a:r>
            <a:r>
              <a:rPr lang="en-US" sz="750" i="1" dirty="0">
                <a:solidFill>
                  <a:srgbClr val="000000"/>
                </a:solidFill>
                <a:latin typeface="Calibri" pitchFamily="34" charset="0"/>
              </a:rPr>
              <a:t>A four-bed inpatient research </a:t>
            </a:r>
            <a:r>
              <a:rPr lang="en-US" sz="750" i="1" dirty="0" smtClean="0">
                <a:solidFill>
                  <a:srgbClr val="000000"/>
                </a:solidFill>
                <a:latin typeface="Calibri" pitchFamily="34" charset="0"/>
              </a:rPr>
              <a:t>unit/ </a:t>
            </a:r>
            <a:r>
              <a:rPr lang="en-US" sz="750" i="1" dirty="0">
                <a:solidFill>
                  <a:srgbClr val="000000"/>
                </a:solidFill>
                <a:latin typeface="Calibri" pitchFamily="34" charset="0"/>
              </a:rPr>
              <a:t>A core research </a:t>
            </a:r>
            <a:r>
              <a:rPr lang="en-US" sz="750" i="1" dirty="0" smtClean="0">
                <a:solidFill>
                  <a:srgbClr val="000000"/>
                </a:solidFill>
                <a:latin typeface="Calibri" pitchFamily="34" charset="0"/>
              </a:rPr>
              <a:t>lab/A </a:t>
            </a:r>
            <a:r>
              <a:rPr lang="en-US" sz="750" i="1" dirty="0">
                <a:solidFill>
                  <a:srgbClr val="000000"/>
                </a:solidFill>
                <a:latin typeface="Calibri" pitchFamily="34" charset="0"/>
              </a:rPr>
              <a:t>research </a:t>
            </a:r>
            <a:r>
              <a:rPr lang="en-US" sz="750" i="1" dirty="0" smtClean="0">
                <a:solidFill>
                  <a:srgbClr val="000000"/>
                </a:solidFill>
                <a:latin typeface="Calibri" pitchFamily="34" charset="0"/>
              </a:rPr>
              <a:t>pharmacy/ </a:t>
            </a:r>
            <a:r>
              <a:rPr lang="en-US" sz="750" i="1" dirty="0" err="1" smtClean="0">
                <a:solidFill>
                  <a:srgbClr val="000000"/>
                </a:solidFill>
                <a:latin typeface="Calibri" pitchFamily="34" charset="0"/>
              </a:rPr>
              <a:t>Bionutrition</a:t>
            </a:r>
            <a:r>
              <a:rPr lang="en-US" sz="750" i="1" dirty="0" smtClean="0">
                <a:solidFill>
                  <a:srgbClr val="000000"/>
                </a:solidFill>
                <a:latin typeface="Calibri" pitchFamily="34" charset="0"/>
              </a:rPr>
              <a:t> services/Nursing </a:t>
            </a:r>
            <a:r>
              <a:rPr lang="en-US" sz="750" i="1" dirty="0">
                <a:solidFill>
                  <a:srgbClr val="000000"/>
                </a:solidFill>
                <a:latin typeface="Calibri" pitchFamily="34" charset="0"/>
              </a:rPr>
              <a:t>Services including, but limited </a:t>
            </a:r>
            <a:r>
              <a:rPr lang="en-US" sz="750" i="1" dirty="0" smtClean="0">
                <a:solidFill>
                  <a:srgbClr val="000000"/>
                </a:solidFill>
                <a:latin typeface="Calibri" pitchFamily="34" charset="0"/>
              </a:rPr>
              <a:t>to: Medication </a:t>
            </a:r>
            <a:r>
              <a:rPr lang="en-US" sz="750" i="1" dirty="0">
                <a:solidFill>
                  <a:srgbClr val="000000"/>
                </a:solidFill>
                <a:latin typeface="Calibri" pitchFamily="34" charset="0"/>
              </a:rPr>
              <a:t>administration including investigational </a:t>
            </a:r>
            <a:r>
              <a:rPr lang="en-US" sz="750" i="1" dirty="0" smtClean="0">
                <a:solidFill>
                  <a:srgbClr val="000000"/>
                </a:solidFill>
                <a:latin typeface="Calibri" pitchFamily="34" charset="0"/>
              </a:rPr>
              <a:t>drugs; I.V. access </a:t>
            </a:r>
            <a:r>
              <a:rPr lang="en-US" sz="750" i="1" dirty="0">
                <a:solidFill>
                  <a:srgbClr val="000000"/>
                </a:solidFill>
                <a:latin typeface="Calibri" pitchFamily="34" charset="0"/>
              </a:rPr>
              <a:t>and port </a:t>
            </a:r>
            <a:r>
              <a:rPr lang="en-US" sz="750" i="1" dirty="0" smtClean="0">
                <a:solidFill>
                  <a:srgbClr val="000000"/>
                </a:solidFill>
                <a:latin typeface="Calibri" pitchFamily="34" charset="0"/>
              </a:rPr>
              <a:t>access; I.V</a:t>
            </a:r>
            <a:r>
              <a:rPr lang="en-US" sz="750" i="1" dirty="0">
                <a:solidFill>
                  <a:srgbClr val="000000"/>
                </a:solidFill>
                <a:latin typeface="Calibri" pitchFamily="34" charset="0"/>
              </a:rPr>
              <a:t>. </a:t>
            </a:r>
            <a:r>
              <a:rPr lang="en-US" sz="750" i="1" dirty="0" smtClean="0">
                <a:solidFill>
                  <a:srgbClr val="000000"/>
                </a:solidFill>
                <a:latin typeface="Calibri" pitchFamily="34" charset="0"/>
              </a:rPr>
              <a:t>infusions; Routine </a:t>
            </a:r>
            <a:r>
              <a:rPr lang="en-US" sz="750" i="1" dirty="0">
                <a:solidFill>
                  <a:srgbClr val="000000"/>
                </a:solidFill>
                <a:latin typeface="Calibri" pitchFamily="34" charset="0"/>
              </a:rPr>
              <a:t>and complex vital sign </a:t>
            </a:r>
            <a:r>
              <a:rPr lang="en-US" sz="750" i="1" dirty="0" smtClean="0">
                <a:solidFill>
                  <a:srgbClr val="000000"/>
                </a:solidFill>
                <a:latin typeface="Calibri" pitchFamily="34" charset="0"/>
              </a:rPr>
              <a:t>monitoring; Phlebotomy; Timed </a:t>
            </a:r>
            <a:r>
              <a:rPr lang="en-US" sz="750" i="1" dirty="0">
                <a:solidFill>
                  <a:srgbClr val="000000"/>
                </a:solidFill>
                <a:latin typeface="Calibri" pitchFamily="34" charset="0"/>
              </a:rPr>
              <a:t>specimen collections such as PK trials and oral glucose tolerance </a:t>
            </a:r>
            <a:r>
              <a:rPr lang="en-US" sz="750" i="1" dirty="0" smtClean="0">
                <a:solidFill>
                  <a:srgbClr val="000000"/>
                </a:solidFill>
                <a:latin typeface="Calibri" pitchFamily="34" charset="0"/>
              </a:rPr>
              <a:t>tests; Telemetry monitoring</a:t>
            </a:r>
            <a:r>
              <a:rPr lang="en-US" sz="750" i="1" dirty="0">
                <a:solidFill>
                  <a:srgbClr val="000000"/>
                </a:solidFill>
                <a:latin typeface="Calibri" pitchFamily="34" charset="0"/>
              </a:rPr>
              <a:t>; For more information, please visit</a:t>
            </a:r>
            <a:r>
              <a:rPr lang="en-US" sz="700" i="1" dirty="0">
                <a:solidFill>
                  <a:srgbClr val="000000"/>
                </a:solidFill>
                <a:latin typeface="Calibri" pitchFamily="34" charset="0"/>
              </a:rPr>
              <a:t>:  http://www.pedsresearch.org/clinical-research/pediatric-research-center/</a:t>
            </a:r>
          </a:p>
        </p:txBody>
      </p:sp>
      <p:sp>
        <p:nvSpPr>
          <p:cNvPr id="12" name="Right Arrow 22"/>
          <p:cNvSpPr/>
          <p:nvPr/>
        </p:nvSpPr>
        <p:spPr>
          <a:xfrm rot="5400013">
            <a:off x="361950" y="3295650"/>
            <a:ext cx="5257800" cy="495300"/>
          </a:xfrm>
          <a:custGeom>
            <a:avLst>
              <a:gd name="f0" fmla="val 21600"/>
              <a:gd name="f1" fmla="val 5400"/>
            </a:avLst>
            <a:gdLst>
              <a:gd name="f2" fmla="val 10800000"/>
              <a:gd name="f3" fmla="val 5400000"/>
              <a:gd name="f4" fmla="val 180"/>
              <a:gd name="f5" fmla="val w"/>
              <a:gd name="f6" fmla="val h"/>
              <a:gd name="f7" fmla="val 0"/>
              <a:gd name="f8" fmla="val 21600"/>
              <a:gd name="f9" fmla="val 10800"/>
              <a:gd name="f10" fmla="+- 0 0 0"/>
              <a:gd name="f11" fmla="+- 0 0 180"/>
              <a:gd name="f12" fmla="*/ f5 1 21600"/>
              <a:gd name="f13" fmla="*/ f6 1 21600"/>
              <a:gd name="f14" fmla="val f7"/>
              <a:gd name="f15" fmla="val f8"/>
              <a:gd name="f16" fmla="pin 0 f0 21600"/>
              <a:gd name="f17" fmla="pin 0 f1 10800"/>
              <a:gd name="f18" fmla="*/ f10 f2 1"/>
              <a:gd name="f19" fmla="*/ f11 f2 1"/>
              <a:gd name="f20" fmla="+- f15 0 f14"/>
              <a:gd name="f21" fmla="val f16"/>
              <a:gd name="f22" fmla="val f17"/>
              <a:gd name="f23" fmla="*/ f16 f12 1"/>
              <a:gd name="f24" fmla="*/ f17 f13 1"/>
              <a:gd name="f25" fmla="*/ f18 1 f4"/>
              <a:gd name="f26" fmla="*/ f19 1 f4"/>
              <a:gd name="f27" fmla="*/ f20 1 21600"/>
              <a:gd name="f28" fmla="+- 21600 0 f22"/>
              <a:gd name="f29" fmla="+- 21600 0 f21"/>
              <a:gd name="f30" fmla="*/ f22 f13 1"/>
              <a:gd name="f31" fmla="*/ f21 f12 1"/>
              <a:gd name="f32" fmla="+- f25 0 f3"/>
              <a:gd name="f33" fmla="+- f26 0 f3"/>
              <a:gd name="f34" fmla="*/ 0 f27 1"/>
              <a:gd name="f35" fmla="*/ 21600 f27 1"/>
              <a:gd name="f36" fmla="*/ f29 f22 1"/>
              <a:gd name="f37" fmla="*/ f28 f13 1"/>
              <a:gd name="f38" fmla="*/ f36 1 10800"/>
              <a:gd name="f39" fmla="*/ f34 1 f27"/>
              <a:gd name="f40" fmla="*/ f35 1 f27"/>
              <a:gd name="f41" fmla="+- f21 f38 0"/>
              <a:gd name="f42" fmla="*/ f39 f12 1"/>
              <a:gd name="f43" fmla="*/ f39 f13 1"/>
              <a:gd name="f44" fmla="*/ f40 f13 1"/>
              <a:gd name="f45" fmla="*/ f41 f12 1"/>
            </a:gdLst>
            <a:ahLst>
              <a:ahXY gdRefX="f0" minX="f7" maxX="f8" gdRefY="f1" minY="f7" maxY="f9">
                <a:pos x="f23" y="f24"/>
              </a:ahXY>
            </a:ahLst>
            <a:cxnLst>
              <a:cxn ang="3cd4">
                <a:pos x="hc" y="t"/>
              </a:cxn>
              <a:cxn ang="0">
                <a:pos x="r" y="vc"/>
              </a:cxn>
              <a:cxn ang="cd4">
                <a:pos x="hc" y="b"/>
              </a:cxn>
              <a:cxn ang="cd2">
                <a:pos x="l" y="vc"/>
              </a:cxn>
              <a:cxn ang="f32">
                <a:pos x="f31" y="f43"/>
              </a:cxn>
              <a:cxn ang="f33">
                <a:pos x="f31" y="f44"/>
              </a:cxn>
            </a:cxnLst>
            <a:rect l="f42" t="f30" r="f45" b="f37"/>
            <a:pathLst>
              <a:path w="21600" h="21600">
                <a:moveTo>
                  <a:pt x="f7" y="f22"/>
                </a:moveTo>
                <a:lnTo>
                  <a:pt x="f21" y="f22"/>
                </a:lnTo>
                <a:lnTo>
                  <a:pt x="f21" y="f7"/>
                </a:lnTo>
                <a:lnTo>
                  <a:pt x="f8" y="f9"/>
                </a:lnTo>
                <a:lnTo>
                  <a:pt x="f21" y="f8"/>
                </a:lnTo>
                <a:lnTo>
                  <a:pt x="f21" y="f28"/>
                </a:lnTo>
                <a:lnTo>
                  <a:pt x="f7" y="f28"/>
                </a:lnTo>
                <a:close/>
              </a:path>
            </a:pathLst>
          </a:custGeom>
          <a:solidFill>
            <a:srgbClr val="BFBFBF"/>
          </a:solidFill>
          <a:ln>
            <a:noFill/>
            <a:prstDash val="solid"/>
          </a:ln>
          <a:effectLst>
            <a:outerShdw dist="22997" dir="5400000" algn="tl">
              <a:srgbClr val="808080">
                <a:alpha val="34999"/>
              </a:srgbClr>
            </a:outerShdw>
          </a:effectLst>
        </p:spPr>
        <p:txBody>
          <a:bodyPr anchor="ctr" anchorCtr="1"/>
          <a:lstStyle/>
          <a:p>
            <a:pPr algn="ctr" fontAlgn="auto">
              <a:spcBef>
                <a:spcPts val="0"/>
              </a:spcBef>
              <a:spcAft>
                <a:spcPts val="0"/>
              </a:spcAft>
              <a:defRPr sz="1800" b="0" i="0" u="none" strike="noStrike" kern="0" cap="none" spc="0" baseline="0">
                <a:solidFill>
                  <a:srgbClr val="000000"/>
                </a:solidFill>
                <a:uFillTx/>
              </a:defRPr>
            </a:pPr>
            <a:endParaRPr lang="en-US" kern="0">
              <a:solidFill>
                <a:srgbClr val="FFFFFF"/>
              </a:solidFill>
              <a:latin typeface="Calibri"/>
              <a:cs typeface="+mn-cs"/>
            </a:endParaRPr>
          </a:p>
        </p:txBody>
      </p:sp>
      <p:sp>
        <p:nvSpPr>
          <p:cNvPr id="14348" name="TextBox 23"/>
          <p:cNvSpPr txBox="1">
            <a:spLocks noChangeArrowheads="1"/>
          </p:cNvSpPr>
          <p:nvPr/>
        </p:nvSpPr>
        <p:spPr bwMode="auto">
          <a:xfrm rot="5400013">
            <a:off x="2090738" y="3167062"/>
            <a:ext cx="1765300" cy="307975"/>
          </a:xfrm>
          <a:prstGeom prst="rect">
            <a:avLst/>
          </a:prstGeom>
          <a:noFill/>
          <a:ln w="9525">
            <a:noFill/>
            <a:miter lim="800000"/>
            <a:headEnd/>
            <a:tailEnd/>
          </a:ln>
        </p:spPr>
        <p:txBody>
          <a:bodyPr>
            <a:spAutoFit/>
          </a:bodyPr>
          <a:lstStyle/>
          <a:p>
            <a:r>
              <a:rPr lang="en-US" sz="1400">
                <a:solidFill>
                  <a:srgbClr val="000000"/>
                </a:solidFill>
                <a:latin typeface="Calibri" pitchFamily="34" charset="0"/>
                <a:ea typeface="ＭＳ Ｐゴシック" pitchFamily="34" charset="-128"/>
              </a:rPr>
              <a:t>Research Resources</a:t>
            </a:r>
          </a:p>
        </p:txBody>
      </p:sp>
      <p:sp>
        <p:nvSpPr>
          <p:cNvPr id="14349" name="Text Box 52"/>
          <p:cNvSpPr txBox="1">
            <a:spLocks noChangeArrowheads="1"/>
          </p:cNvSpPr>
          <p:nvPr/>
        </p:nvSpPr>
        <p:spPr bwMode="auto">
          <a:xfrm>
            <a:off x="228600" y="1371600"/>
            <a:ext cx="2365375" cy="4314825"/>
          </a:xfrm>
          <a:prstGeom prst="rect">
            <a:avLst/>
          </a:prstGeom>
          <a:solidFill>
            <a:srgbClr val="F7F0DE"/>
          </a:solidFill>
          <a:ln w="9525">
            <a:noFill/>
            <a:miter lim="800000"/>
            <a:headEnd/>
            <a:tailEnd/>
          </a:ln>
        </p:spPr>
        <p:txBody>
          <a:bodyPr>
            <a:spAutoFit/>
          </a:bodyPr>
          <a:lstStyle/>
          <a:p>
            <a:r>
              <a:rPr lang="en-US" sz="1000" b="1" u="sng" dirty="0">
                <a:solidFill>
                  <a:srgbClr val="000000"/>
                </a:solidFill>
                <a:latin typeface="Calibri" pitchFamily="34" charset="0"/>
              </a:rPr>
              <a:t>Research Resources</a:t>
            </a:r>
            <a:r>
              <a:rPr lang="en-US" sz="1000" dirty="0">
                <a:solidFill>
                  <a:srgbClr val="000000"/>
                </a:solidFill>
                <a:latin typeface="Calibri" pitchFamily="34" charset="0"/>
              </a:rPr>
              <a:t>:</a:t>
            </a:r>
          </a:p>
          <a:p>
            <a:r>
              <a:rPr lang="en-US" sz="1000" dirty="0">
                <a:solidFill>
                  <a:srgbClr val="000000"/>
                </a:solidFill>
                <a:latin typeface="Calibri" pitchFamily="34" charset="0"/>
              </a:rPr>
              <a:t>The resources to the right are available to all investigators affiliated with Children’s Healthcare of Atlanta (CHOA), including medical staff, Emory Department of Pediatrics (DOP) faculty and staff, and those outside of the DOP and CHOA who are members of our research centers. We encourage involvement of all those interested in research throughout our system, and provide this as a guide to resources  along with our research website </a:t>
            </a:r>
            <a:r>
              <a:rPr lang="en-US" sz="1000" dirty="0">
                <a:solidFill>
                  <a:srgbClr val="000000"/>
                </a:solidFill>
                <a:latin typeface="Calibri" pitchFamily="34" charset="0"/>
                <a:hlinkClick r:id="rId11"/>
              </a:rPr>
              <a:t>www.pedsresearch.org</a:t>
            </a:r>
            <a:r>
              <a:rPr lang="en-US" sz="1000" dirty="0">
                <a:solidFill>
                  <a:srgbClr val="000000"/>
                </a:solidFill>
                <a:latin typeface="Calibri" pitchFamily="34" charset="0"/>
              </a:rPr>
              <a:t> . Our goals are to build infrastructure and programs that serve a broad community of scientists and clinicians engaged in pediatric research, and provide training in grant writing and grant opportunities that enhance our extramural funding for all child health investigators affiliated with Children’s Healthcare of Atlanta. For suggestions and comments on any of the initiatives and resources, please contact Paul Spearman, MD (</a:t>
            </a:r>
            <a:r>
              <a:rPr lang="en-US" sz="1000" u="sng" dirty="0">
                <a:solidFill>
                  <a:srgbClr val="000000"/>
                </a:solidFill>
                <a:latin typeface="Calibri" pitchFamily="34" charset="0"/>
                <a:hlinkClick r:id="rId12"/>
              </a:rPr>
              <a:t>paul.spearman@emory.edu</a:t>
            </a:r>
            <a:r>
              <a:rPr lang="en-US" sz="1000" dirty="0">
                <a:solidFill>
                  <a:srgbClr val="000000"/>
                </a:solidFill>
                <a:latin typeface="Calibri" pitchFamily="34" charset="0"/>
              </a:rPr>
              <a:t>).</a:t>
            </a:r>
          </a:p>
          <a:p>
            <a:pPr>
              <a:spcBef>
                <a:spcPts val="300"/>
              </a:spcBef>
              <a:buSzPct val="100000"/>
              <a:buFont typeface="Arial" charset="0"/>
              <a:buChar char="•"/>
            </a:pPr>
            <a:endParaRPr lang="en-US" sz="1200" dirty="0">
              <a:solidFill>
                <a:srgbClr val="000000"/>
              </a:solidFill>
              <a:latin typeface="Calibri" pitchFamily="34" charset="0"/>
            </a:endParaRPr>
          </a:p>
        </p:txBody>
      </p:sp>
      <p:sp>
        <p:nvSpPr>
          <p:cNvPr id="14350" name="Rectangle 24"/>
          <p:cNvSpPr>
            <a:spLocks noChangeArrowheads="1"/>
          </p:cNvSpPr>
          <p:nvPr/>
        </p:nvSpPr>
        <p:spPr bwMode="auto">
          <a:xfrm>
            <a:off x="6934200" y="4476750"/>
            <a:ext cx="1981200" cy="1871703"/>
          </a:xfrm>
          <a:prstGeom prst="rect">
            <a:avLst/>
          </a:prstGeom>
          <a:solidFill>
            <a:srgbClr val="E8D19D"/>
          </a:solidFill>
          <a:ln w="9528">
            <a:solidFill>
              <a:srgbClr val="000000"/>
            </a:solidFill>
            <a:miter lim="800000"/>
            <a:headEnd/>
            <a:tailEnd/>
          </a:ln>
        </p:spPr>
        <p:txBody>
          <a:bodyPr anchor="ctr"/>
          <a:lstStyle/>
          <a:p>
            <a:endParaRPr lang="en-US" sz="1300" b="1" dirty="0" smtClean="0">
              <a:solidFill>
                <a:srgbClr val="000000"/>
              </a:solidFill>
              <a:latin typeface="Calibri" pitchFamily="34" charset="0"/>
              <a:ea typeface="Calibri" pitchFamily="34" charset="0"/>
              <a:cs typeface="Times New Roman" pitchFamily="18" charset="0"/>
            </a:endParaRPr>
          </a:p>
          <a:p>
            <a:r>
              <a:rPr lang="en-US" sz="1300" b="1" dirty="0" smtClean="0">
                <a:solidFill>
                  <a:srgbClr val="000000"/>
                </a:solidFill>
                <a:latin typeface="Calibri" pitchFamily="34" charset="0"/>
                <a:ea typeface="Calibri" pitchFamily="34" charset="0"/>
                <a:cs typeface="Times New Roman" pitchFamily="18" charset="0"/>
              </a:rPr>
              <a:t>Laboratory </a:t>
            </a:r>
            <a:r>
              <a:rPr lang="en-US" sz="1300" b="1" dirty="0">
                <a:solidFill>
                  <a:srgbClr val="000000"/>
                </a:solidFill>
                <a:latin typeface="Calibri" pitchFamily="34" charset="0"/>
                <a:ea typeface="Calibri" pitchFamily="34" charset="0"/>
                <a:cs typeface="Times New Roman" pitchFamily="18" charset="0"/>
              </a:rPr>
              <a:t>Specimen Processing: </a:t>
            </a:r>
            <a:r>
              <a:rPr lang="en-US" sz="1000" b="1" dirty="0" smtClean="0">
                <a:solidFill>
                  <a:srgbClr val="000000"/>
                </a:solidFill>
                <a:latin typeface="Calibri" pitchFamily="34" charset="0"/>
                <a:ea typeface="Calibri" pitchFamily="34" charset="0"/>
                <a:cs typeface="Times New Roman" pitchFamily="18" charset="0"/>
              </a:rPr>
              <a:t>Clinical Laboratory at Egleston and Scottish Rite</a:t>
            </a:r>
            <a:endParaRPr lang="en-US" sz="1000" dirty="0">
              <a:solidFill>
                <a:srgbClr val="000000"/>
              </a:solidFill>
              <a:latin typeface="Calibri" pitchFamily="34" charset="0"/>
              <a:ea typeface="Calibri" pitchFamily="34" charset="0"/>
              <a:cs typeface="Times New Roman" pitchFamily="18" charset="0"/>
            </a:endParaRPr>
          </a:p>
          <a:p>
            <a:pPr hangingPunct="0"/>
            <a:r>
              <a:rPr lang="en-US" sz="1000" b="1" dirty="0">
                <a:solidFill>
                  <a:srgbClr val="000000"/>
                </a:solidFill>
                <a:latin typeface="Calibri" pitchFamily="34" charset="0"/>
                <a:ea typeface="Calibri" pitchFamily="34" charset="0"/>
                <a:cs typeface="Times New Roman" pitchFamily="18" charset="0"/>
              </a:rPr>
              <a:t>Heather </a:t>
            </a:r>
            <a:r>
              <a:rPr lang="en-US" sz="1000" b="1" dirty="0" smtClean="0">
                <a:solidFill>
                  <a:srgbClr val="000000"/>
                </a:solidFill>
                <a:latin typeface="Calibri" pitchFamily="34" charset="0"/>
                <a:ea typeface="Calibri" pitchFamily="34" charset="0"/>
                <a:cs typeface="Times New Roman" pitchFamily="18" charset="0"/>
              </a:rPr>
              <a:t>MacDonald, Manager, </a:t>
            </a:r>
            <a:r>
              <a:rPr lang="en-US" sz="1000" dirty="0" smtClean="0">
                <a:solidFill>
                  <a:srgbClr val="000000"/>
                </a:solidFill>
                <a:latin typeface="Calibri" pitchFamily="34" charset="0"/>
                <a:ea typeface="Calibri" pitchFamily="34" charset="0"/>
                <a:cs typeface="Times New Roman" pitchFamily="18" charset="0"/>
              </a:rPr>
              <a:t>Advanced </a:t>
            </a:r>
            <a:r>
              <a:rPr lang="en-US" sz="1000" dirty="0">
                <a:solidFill>
                  <a:srgbClr val="000000"/>
                </a:solidFill>
                <a:latin typeface="Calibri" pitchFamily="34" charset="0"/>
                <a:ea typeface="Calibri" pitchFamily="34" charset="0"/>
                <a:cs typeface="Times New Roman" pitchFamily="18" charset="0"/>
              </a:rPr>
              <a:t>Diagnostics Laboratory </a:t>
            </a:r>
          </a:p>
          <a:p>
            <a:pPr hangingPunct="0"/>
            <a:r>
              <a:rPr lang="en-US" sz="1000" dirty="0" smtClean="0">
                <a:solidFill>
                  <a:srgbClr val="000000"/>
                </a:solidFill>
                <a:latin typeface="Calibri" pitchFamily="34" charset="0"/>
                <a:ea typeface="Calibri" pitchFamily="34" charset="0"/>
                <a:cs typeface="Times New Roman" pitchFamily="18" charset="0"/>
              </a:rPr>
              <a:t>404-785-5766</a:t>
            </a:r>
            <a:endParaRPr lang="en-US" sz="1000" dirty="0">
              <a:solidFill>
                <a:srgbClr val="000000"/>
              </a:solidFill>
              <a:latin typeface="Calibri" pitchFamily="34" charset="0"/>
              <a:ea typeface="Calibri" pitchFamily="34" charset="0"/>
              <a:cs typeface="Times New Roman" pitchFamily="18" charset="0"/>
            </a:endParaRPr>
          </a:p>
          <a:p>
            <a:r>
              <a:rPr lang="en-US" sz="1000" u="sng" dirty="0">
                <a:hlinkClick r:id="rId13"/>
              </a:rPr>
              <a:t>Heather.macdonald@choa.org</a:t>
            </a:r>
            <a:r>
              <a:rPr lang="en-US" sz="1000" dirty="0"/>
              <a:t> </a:t>
            </a:r>
          </a:p>
          <a:p>
            <a:pPr hangingPunct="0">
              <a:buSzPct val="100000"/>
              <a:buFont typeface="Arial" charset="0"/>
              <a:buChar char="•"/>
            </a:pPr>
            <a:r>
              <a:rPr lang="en-US" sz="900" i="1" dirty="0" smtClean="0">
                <a:solidFill>
                  <a:srgbClr val="000000"/>
                </a:solidFill>
                <a:latin typeface="Calibri" pitchFamily="34" charset="0"/>
                <a:ea typeface="Calibri" pitchFamily="34" charset="0"/>
                <a:cs typeface="Times New Roman" pitchFamily="18" charset="0"/>
              </a:rPr>
              <a:t>Clinical </a:t>
            </a:r>
            <a:r>
              <a:rPr lang="en-US" sz="900" i="1" dirty="0">
                <a:solidFill>
                  <a:srgbClr val="000000"/>
                </a:solidFill>
                <a:latin typeface="Calibri" pitchFamily="34" charset="0"/>
                <a:ea typeface="Calibri" pitchFamily="34" charset="0"/>
                <a:cs typeface="Times New Roman" pitchFamily="18" charset="0"/>
              </a:rPr>
              <a:t>trials specimen processing, shipping, limited storage</a:t>
            </a:r>
          </a:p>
          <a:p>
            <a:pPr hangingPunct="0">
              <a:buSzPct val="100000"/>
              <a:buFont typeface="Arial" charset="0"/>
              <a:buChar char="•"/>
            </a:pPr>
            <a:r>
              <a:rPr lang="en-US" sz="900" i="1" dirty="0">
                <a:solidFill>
                  <a:srgbClr val="000000"/>
                </a:solidFill>
                <a:latin typeface="Calibri" pitchFamily="34" charset="0"/>
                <a:ea typeface="Calibri" pitchFamily="34" charset="0"/>
                <a:cs typeface="Times New Roman" pitchFamily="18" charset="0"/>
              </a:rPr>
              <a:t>ACTSI processing lab</a:t>
            </a:r>
          </a:p>
          <a:p>
            <a:pPr hangingPunct="0">
              <a:buSzPct val="100000"/>
              <a:buFont typeface="Arial" charset="0"/>
              <a:buChar char="•"/>
            </a:pPr>
            <a:r>
              <a:rPr lang="en-US" sz="900" i="1" dirty="0">
                <a:solidFill>
                  <a:srgbClr val="000000"/>
                </a:solidFill>
                <a:latin typeface="Calibri" pitchFamily="34" charset="0"/>
                <a:ea typeface="Calibri" pitchFamily="34" charset="0"/>
                <a:cs typeface="Times New Roman" pitchFamily="18" charset="0"/>
              </a:rPr>
              <a:t>Laboratory inventory management system (LIMS) </a:t>
            </a:r>
            <a:r>
              <a:rPr lang="en-US" sz="900" i="1" dirty="0" smtClean="0">
                <a:solidFill>
                  <a:srgbClr val="000000"/>
                </a:solidFill>
                <a:latin typeface="Calibri" pitchFamily="34" charset="0"/>
                <a:ea typeface="Calibri" pitchFamily="34" charset="0"/>
                <a:cs typeface="Times New Roman" pitchFamily="18" charset="0"/>
              </a:rPr>
              <a:t>available</a:t>
            </a:r>
          </a:p>
          <a:p>
            <a:pPr hangingPunct="0">
              <a:buSzPct val="100000"/>
            </a:pPr>
            <a:endParaRPr lang="en-US" sz="900" dirty="0">
              <a:solidFill>
                <a:srgbClr val="000000"/>
              </a:solidFill>
              <a:latin typeface="Calibri" pitchFamily="34" charset="0"/>
              <a:ea typeface="Calibri" pitchFamily="34" charset="0"/>
              <a:cs typeface="Times New Roman" pitchFamily="18" charset="0"/>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32769"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May 2015</a:t>
            </a:r>
            <a:endParaRPr lang="en-US" sz="1200" dirty="0">
              <a:solidFill>
                <a:srgbClr val="898989"/>
              </a:solidFill>
              <a:latin typeface="Calibri" pitchFamily="34" charset="0"/>
            </a:endParaRPr>
          </a:p>
        </p:txBody>
      </p:sp>
      <p:sp>
        <p:nvSpPr>
          <p:cNvPr id="32770" name="Title 1"/>
          <p:cNvSpPr txBox="1">
            <a:spLocks noChangeArrowheads="1"/>
          </p:cNvSpPr>
          <p:nvPr/>
        </p:nvSpPr>
        <p:spPr bwMode="auto">
          <a:xfrm>
            <a:off x="457200" y="-57150"/>
            <a:ext cx="8229600" cy="563563"/>
          </a:xfrm>
          <a:prstGeom prst="rect">
            <a:avLst/>
          </a:prstGeom>
          <a:noFill/>
          <a:ln w="9525">
            <a:noFill/>
            <a:miter lim="800000"/>
            <a:headEnd/>
            <a:tailEnd/>
          </a:ln>
        </p:spPr>
        <p:txBody>
          <a:bodyPr anchorCtr="1"/>
          <a:lstStyle/>
          <a:p>
            <a:pPr algn="ctr"/>
            <a:r>
              <a:rPr lang="en-US" sz="2800" b="1" u="sng" dirty="0">
                <a:solidFill>
                  <a:srgbClr val="000000"/>
                </a:solidFill>
                <a:latin typeface="Calibri" pitchFamily="34" charset="0"/>
              </a:rPr>
              <a:t>Funding Opportunities:</a:t>
            </a:r>
            <a:endParaRPr lang="en-US" sz="2800" dirty="0">
              <a:solidFill>
                <a:srgbClr val="000000"/>
              </a:solidFill>
              <a:latin typeface="Calibri" pitchFamily="34" charset="0"/>
            </a:endParaRPr>
          </a:p>
        </p:txBody>
      </p:sp>
      <p:graphicFrame>
        <p:nvGraphicFramePr>
          <p:cNvPr id="32840" name="Group 72"/>
          <p:cNvGraphicFramePr>
            <a:graphicFrameLocks noGrp="1"/>
          </p:cNvGraphicFramePr>
          <p:nvPr>
            <p:extLst>
              <p:ext uri="{D42A27DB-BD31-4B8C-83A1-F6EECF244321}">
                <p14:modId xmlns:p14="http://schemas.microsoft.com/office/powerpoint/2010/main" val="1794206258"/>
              </p:ext>
            </p:extLst>
          </p:nvPr>
        </p:nvGraphicFramePr>
        <p:xfrm>
          <a:off x="152400" y="481013"/>
          <a:ext cx="8839200" cy="5958840"/>
        </p:xfrm>
        <a:graphic>
          <a:graphicData uri="http://schemas.openxmlformats.org/drawingml/2006/table">
            <a:tbl>
              <a:tblPr/>
              <a:tblGrid>
                <a:gridCol w="1066800"/>
                <a:gridCol w="811213"/>
                <a:gridCol w="860425"/>
                <a:gridCol w="860425"/>
                <a:gridCol w="2268537"/>
                <a:gridCol w="1828800"/>
                <a:gridCol w="1143000"/>
              </a:tblGrid>
              <a:tr h="2381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Opportunity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Limit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Term</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Deadline</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Eligibility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Post  Award Expectations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Additional Information</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r>
              <a:tr h="685800">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Friends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49804"/>
                      </a:srgbClr>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Calibri" pitchFamily="34" charset="0"/>
                          <a:cs typeface="Arial" charset="0"/>
                        </a:rPr>
                        <a:t>$25,000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12-18 months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3rd Friday in Sept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Calibri" pitchFamily="34" charset="0"/>
                          <a:cs typeface="Arial" charset="0"/>
                        </a:rPr>
                        <a:t>Children's professional staff who do not also have a compensated faculty appointment     </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Calibri" pitchFamily="34" charset="0"/>
                          <a:cs typeface="Arial" charset="0"/>
                        </a:rPr>
                        <a:t>Must be for clinical or outcomes research taking place in Children's facilities           </a:t>
                      </a:r>
                      <a:r>
                        <a:rPr kumimoji="0" lang="en-US" sz="1100" b="0" i="0" u="none" strike="noStrike" cap="none" normalizeH="0" baseline="0" dirty="0" smtClean="0">
                          <a:ln>
                            <a:noFill/>
                          </a:ln>
                          <a:solidFill>
                            <a:srgbClr val="000000"/>
                          </a:solidFill>
                          <a:effectLst/>
                          <a:latin typeface="Calibri" pitchFamily="34" charset="0"/>
                          <a:cs typeface="Arial" charset="0"/>
                        </a:rPr>
                        <a:t>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provide annual and final reports.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be willing to present findings to Friends groups, Children's leadership, etc.</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Fund does not provide for investigator salary support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r>
              <a:tr h="1246188">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mn-lt"/>
                          <a:cs typeface="Arial" charset="0"/>
                        </a:rPr>
                        <a:t>EECR</a:t>
                      </a:r>
                      <a:r>
                        <a:rPr kumimoji="0" lang="en-US" sz="1100" b="1" i="1" u="none" strike="noStrike" cap="none" normalizeH="0" baseline="0" dirty="0" smtClean="0">
                          <a:ln>
                            <a:noFill/>
                          </a:ln>
                          <a:solidFill>
                            <a:schemeClr val="tx1"/>
                          </a:solidFill>
                          <a:effectLst/>
                          <a:latin typeface="+mn-lt"/>
                          <a:cs typeface="Arial" charset="0"/>
                        </a:rPr>
                        <a:t>Seed</a:t>
                      </a:r>
                      <a:r>
                        <a:rPr kumimoji="0" lang="en-US" sz="1100" b="1" i="0" u="none" strike="noStrike" cap="none" normalizeH="0" baseline="0" dirty="0" smtClean="0">
                          <a:ln>
                            <a:noFill/>
                          </a:ln>
                          <a:solidFill>
                            <a:schemeClr val="tx1"/>
                          </a:solidFill>
                          <a:effectLst/>
                          <a:latin typeface="+mn-lt"/>
                          <a:cs typeface="Arial" charset="0"/>
                        </a:rPr>
                        <a:t>: Engaging Emory &amp; Children’s Researchers Seed Grant Program</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$50,000 </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12 months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3rd Friday in Sept</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Regular faculty in clinical departments at Emory.  Applicants outside of Dept. of </a:t>
                      </a:r>
                      <a:r>
                        <a:rPr kumimoji="0" lang="en-US" sz="1100" b="0" i="0" u="none" strike="noStrike" cap="none" normalizeH="0" baseline="0" dirty="0" err="1" smtClean="0">
                          <a:ln>
                            <a:noFill/>
                          </a:ln>
                          <a:solidFill>
                            <a:schemeClr val="tx1"/>
                          </a:solidFill>
                          <a:effectLst/>
                          <a:latin typeface="+mn-lt"/>
                          <a:cs typeface="Arial" charset="0"/>
                        </a:rPr>
                        <a:t>Peds</a:t>
                      </a:r>
                      <a:r>
                        <a:rPr kumimoji="0" lang="en-US" sz="1100" b="0" i="0" u="none" strike="noStrike" cap="none" normalizeH="0" baseline="0" dirty="0" smtClean="0">
                          <a:ln>
                            <a:noFill/>
                          </a:ln>
                          <a:solidFill>
                            <a:schemeClr val="tx1"/>
                          </a:solidFill>
                          <a:effectLst/>
                          <a:latin typeface="+mn-lt"/>
                          <a:cs typeface="Arial" charset="0"/>
                        </a:rPr>
                        <a:t> must have clinical privileges at Children's. </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Must not have an active R01 or P01.</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Must provide agency and proposed date they will submit for extramural funding. </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chemeClr val="tx1"/>
                          </a:solidFill>
                          <a:effectLst/>
                          <a:latin typeface="+mn-lt"/>
                          <a:cs typeface="Arial" charset="0"/>
                        </a:rPr>
                        <a:t>Priority given to faculty with New Investigator status.</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kern="1200" cap="none" normalizeH="0" baseline="0" dirty="0" smtClean="0">
                          <a:ln>
                            <a:noFill/>
                          </a:ln>
                          <a:solidFill>
                            <a:schemeClr val="tx1"/>
                          </a:solidFill>
                          <a:effectLst/>
                          <a:latin typeface="+mn-lt"/>
                          <a:ea typeface="+mn-ea"/>
                          <a:cs typeface="Arial" charset="0"/>
                        </a:rPr>
                        <a:t>Must submit a grant to an extramural agency.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$25,000 of total award may be directed to investigator salary. </a:t>
                      </a:r>
                    </a:p>
                    <a:p>
                      <a:pPr marL="0" marR="0" lvl="0" indent="0" algn="l" defTabSz="914400" rtl="0" eaLnBrk="1" fontAlgn="b"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mn-lt"/>
                        <a:cs typeface="Arial" charset="0"/>
                      </a:endParaRPr>
                    </a:p>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chemeClr val="tx1"/>
                          </a:solidFill>
                          <a:effectLst/>
                          <a:latin typeface="+mn-lt"/>
                          <a:cs typeface="Arial" charset="0"/>
                        </a:rPr>
                        <a:t>This seed grant is sponsored by Children’s Healthcare of Atlanta and Emory University</a:t>
                      </a: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r>
              <a:tr h="131127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smtClean="0">
                          <a:ln>
                            <a:noFill/>
                          </a:ln>
                          <a:solidFill>
                            <a:schemeClr val="tx1"/>
                          </a:solidFill>
                          <a:effectLst/>
                          <a:latin typeface="Calibri" pitchFamily="34" charset="0"/>
                          <a:cs typeface="Arial" charset="0"/>
                        </a:rPr>
                        <a:t>Research Center Pilot Grants</a:t>
                      </a:r>
                      <a:br>
                        <a:rPr kumimoji="0" lang="en-US" sz="1100" b="1" i="0" u="none" strike="noStrike" cap="none" normalizeH="0" baseline="0" smtClean="0">
                          <a:ln>
                            <a:noFill/>
                          </a:ln>
                          <a:solidFill>
                            <a:schemeClr val="tx1"/>
                          </a:solidFill>
                          <a:effectLst/>
                          <a:latin typeface="Calibri" pitchFamily="34" charset="0"/>
                          <a:cs typeface="Arial" charset="0"/>
                        </a:rPr>
                      </a:br>
                      <a:r>
                        <a:rPr kumimoji="0" lang="en-US" sz="1100" b="1" i="0" u="none" strike="noStrike" cap="none" normalizeH="0" baseline="0" smtClean="0">
                          <a:ln>
                            <a:noFill/>
                          </a:ln>
                          <a:solidFill>
                            <a:schemeClr val="tx1"/>
                          </a:solidFill>
                          <a:effectLst/>
                          <a:latin typeface="Calibri" pitchFamily="34" charset="0"/>
                          <a:cs typeface="Arial" charset="0"/>
                        </a:rPr>
                        <a:t>(including Emory &amp; GA Tech based centers)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$50,000 </a:t>
                      </a:r>
                      <a:br>
                        <a:rPr kumimoji="0" lang="en-US" sz="1100" b="0" i="0" u="none" strike="noStrike" cap="none" normalizeH="0" baseline="0" smtClean="0">
                          <a:ln>
                            <a:noFill/>
                          </a:ln>
                          <a:solidFill>
                            <a:srgbClr val="000000"/>
                          </a:solidFill>
                          <a:effectLst/>
                          <a:latin typeface="Calibri" pitchFamily="34" charset="0"/>
                          <a:cs typeface="Arial" charset="0"/>
                        </a:rPr>
                      </a:br>
                      <a:r>
                        <a:rPr kumimoji="0" lang="en-US" sz="1100" b="0" i="0" u="none" strike="noStrike" cap="none" normalizeH="0" baseline="0" smtClean="0">
                          <a:ln>
                            <a:noFill/>
                          </a:ln>
                          <a:solidFill>
                            <a:srgbClr val="000000"/>
                          </a:solidFill>
                          <a:effectLst/>
                          <a:latin typeface="Calibri" pitchFamily="34" charset="0"/>
                          <a:cs typeface="Arial" charset="0"/>
                        </a:rPr>
                        <a:t>(some GA Tech are $60K)</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12 months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Usually mid -winter;</a:t>
                      </a:r>
                      <a:br>
                        <a:rPr kumimoji="0" lang="en-US" sz="1100" b="0" i="0" u="none" strike="noStrike" cap="none" normalizeH="0" baseline="0" dirty="0" smtClean="0">
                          <a:ln>
                            <a:noFill/>
                          </a:ln>
                          <a:solidFill>
                            <a:srgbClr val="000000"/>
                          </a:solidFill>
                          <a:effectLst/>
                          <a:latin typeface="Calibri" pitchFamily="34" charset="0"/>
                          <a:cs typeface="Arial" charset="0"/>
                        </a:rPr>
                      </a:br>
                      <a:r>
                        <a:rPr kumimoji="0" lang="en-US" sz="1100" b="0" i="0" u="none" strike="noStrike" cap="none" normalizeH="0" baseline="0" dirty="0" smtClean="0">
                          <a:ln>
                            <a:noFill/>
                          </a:ln>
                          <a:solidFill>
                            <a:srgbClr val="000000"/>
                          </a:solidFill>
                          <a:effectLst/>
                          <a:latin typeface="Calibri" pitchFamily="34" charset="0"/>
                          <a:cs typeface="Arial" charset="0"/>
                        </a:rPr>
                        <a:t>Emory-based are due roughly every other year and GA Tech-based offered every year</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 Must include a member of the center and/or member of Children's medical staff </a:t>
                      </a:r>
                      <a:br>
                        <a:rPr kumimoji="0" lang="en-US" sz="1100" b="0" i="0" u="none" strike="noStrike" cap="none" normalizeH="0" baseline="0" dirty="0" smtClean="0">
                          <a:ln>
                            <a:noFill/>
                          </a:ln>
                          <a:solidFill>
                            <a:srgbClr val="000000"/>
                          </a:solidFill>
                          <a:effectLst/>
                          <a:latin typeface="Calibri" pitchFamily="34" charset="0"/>
                          <a:cs typeface="Arial" charset="0"/>
                        </a:rPr>
                      </a:br>
                      <a:r>
                        <a:rPr kumimoji="0" lang="en-US" sz="1100" b="0" i="0" u="none" strike="noStrike" cap="none" normalizeH="0" baseline="0" dirty="0" smtClean="0">
                          <a:ln>
                            <a:noFill/>
                          </a:ln>
                          <a:solidFill>
                            <a:srgbClr val="000000"/>
                          </a:solidFill>
                          <a:effectLst/>
                          <a:latin typeface="Calibri" pitchFamily="34" charset="0"/>
                          <a:cs typeface="Arial" charset="0"/>
                        </a:rPr>
                        <a:t>2. GA Tech-based centers (CPN, CPI and </a:t>
                      </a:r>
                      <a:r>
                        <a:rPr kumimoji="0" lang="en-US" sz="1100" b="0" i="0" u="none" strike="noStrike" cap="none" normalizeH="0" baseline="0" dirty="0" err="1" smtClean="0">
                          <a:ln>
                            <a:noFill/>
                          </a:ln>
                          <a:solidFill>
                            <a:srgbClr val="000000"/>
                          </a:solidFill>
                          <a:effectLst/>
                          <a:latin typeface="Calibri" pitchFamily="34" charset="0"/>
                          <a:cs typeface="Arial" charset="0"/>
                        </a:rPr>
                        <a:t>IPaT</a:t>
                      </a:r>
                      <a:r>
                        <a:rPr kumimoji="0" lang="en-US" sz="1100" b="0" i="0" u="none" strike="noStrike" cap="none" normalizeH="0" baseline="0" dirty="0" smtClean="0">
                          <a:ln>
                            <a:noFill/>
                          </a:ln>
                          <a:solidFill>
                            <a:srgbClr val="000000"/>
                          </a:solidFill>
                          <a:effectLst/>
                          <a:latin typeface="Calibri" pitchFamily="34" charset="0"/>
                          <a:cs typeface="Arial" charset="0"/>
                        </a:rPr>
                        <a:t>/CTPHD) must also include member of GA Tech faculty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provide annual report specifying related publications, grant applications submitted and extramural funding received.</a:t>
                      </a:r>
                    </a:p>
                    <a:p>
                      <a:pPr marL="228600" marR="0" lvl="0" indent="-228600" algn="l" defTabSz="914400" rtl="0" eaLnBrk="1" fontAlgn="b" latinLnBrk="0" hangingPunct="1">
                        <a:lnSpc>
                          <a:spcPct val="100000"/>
                        </a:lnSpc>
                        <a:spcBef>
                          <a:spcPct val="0"/>
                        </a:spcBef>
                        <a:spcAft>
                          <a:spcPct val="0"/>
                        </a:spcAft>
                        <a:buClrTx/>
                        <a:buSzTx/>
                        <a:buFont typeface="Calibri" pitchFamily="34" charset="0"/>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Must apply for extramural funding within one year of project conclusion date.</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https://pediatriconnect.gtri.gatech.edu/grants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5"/>
                      </a:srgbClr>
                    </a:solidFill>
                  </a:tcPr>
                </a:tc>
              </a:tr>
            </a:tbl>
          </a:graphicData>
        </a:graphic>
      </p:graphicFrame>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Footer Placeholder 1"/>
          <p:cNvSpPr txBox="1">
            <a:spLocks noChangeArrowheads="1"/>
          </p:cNvSpPr>
          <p:nvPr/>
        </p:nvSpPr>
        <p:spPr bwMode="auto">
          <a:xfrm>
            <a:off x="3124200" y="6356350"/>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May 2015</a:t>
            </a:r>
            <a:endParaRPr lang="en-US" sz="1200" dirty="0">
              <a:solidFill>
                <a:srgbClr val="898989"/>
              </a:solidFill>
              <a:latin typeface="Calibri" pitchFamily="34" charset="0"/>
            </a:endParaRPr>
          </a:p>
        </p:txBody>
      </p:sp>
      <p:sp>
        <p:nvSpPr>
          <p:cNvPr id="34818" name="Title 1"/>
          <p:cNvSpPr txBox="1">
            <a:spLocks noChangeArrowheads="1"/>
          </p:cNvSpPr>
          <p:nvPr/>
        </p:nvSpPr>
        <p:spPr bwMode="auto">
          <a:xfrm>
            <a:off x="457200" y="0"/>
            <a:ext cx="8229600" cy="563563"/>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Funding Opportunities </a:t>
            </a:r>
            <a:r>
              <a:rPr lang="en-US" sz="2400" b="1" i="1" u="sng">
                <a:solidFill>
                  <a:srgbClr val="000000"/>
                </a:solidFill>
                <a:latin typeface="Calibri" pitchFamily="34" charset="0"/>
              </a:rPr>
              <a:t>(continued):</a:t>
            </a:r>
            <a:endParaRPr lang="en-US" sz="2400" i="1">
              <a:solidFill>
                <a:srgbClr val="000000"/>
              </a:solidFill>
              <a:latin typeface="Calibri" pitchFamily="34" charset="0"/>
            </a:endParaRPr>
          </a:p>
        </p:txBody>
      </p:sp>
      <p:graphicFrame>
        <p:nvGraphicFramePr>
          <p:cNvPr id="41028" name="Group 68"/>
          <p:cNvGraphicFramePr>
            <a:graphicFrameLocks noGrp="1"/>
          </p:cNvGraphicFramePr>
          <p:nvPr>
            <p:extLst>
              <p:ext uri="{D42A27DB-BD31-4B8C-83A1-F6EECF244321}">
                <p14:modId xmlns:p14="http://schemas.microsoft.com/office/powerpoint/2010/main" val="2395285118"/>
              </p:ext>
            </p:extLst>
          </p:nvPr>
        </p:nvGraphicFramePr>
        <p:xfrm>
          <a:off x="228600" y="685800"/>
          <a:ext cx="8610600" cy="5532120"/>
        </p:xfrm>
        <a:graphic>
          <a:graphicData uri="http://schemas.openxmlformats.org/drawingml/2006/table">
            <a:tbl>
              <a:tblPr/>
              <a:tblGrid>
                <a:gridCol w="1141413"/>
                <a:gridCol w="763587"/>
                <a:gridCol w="762000"/>
                <a:gridCol w="1071563"/>
                <a:gridCol w="1824037"/>
                <a:gridCol w="1752600"/>
                <a:gridCol w="1295400"/>
              </a:tblGrid>
              <a:tr h="238125">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Funding Opportunity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Funding Limit</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Funding Term</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Deadline</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Eligibility </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smtClean="0">
                          <a:ln>
                            <a:noFill/>
                          </a:ln>
                          <a:solidFill>
                            <a:srgbClr val="003366"/>
                          </a:solidFill>
                          <a:effectLst/>
                          <a:latin typeface="Calibri" pitchFamily="34" charset="0"/>
                          <a:cs typeface="Arial" charset="0"/>
                        </a:rPr>
                        <a:t>Post  Award Expectations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300" b="1" i="0" u="none" strike="noStrike" cap="none" normalizeH="0" baseline="0" dirty="0" smtClean="0">
                          <a:ln>
                            <a:noFill/>
                          </a:ln>
                          <a:solidFill>
                            <a:srgbClr val="003366"/>
                          </a:solidFill>
                          <a:effectLst/>
                          <a:latin typeface="Calibri" pitchFamily="34" charset="0"/>
                          <a:cs typeface="Arial" charset="0"/>
                        </a:rPr>
                        <a:t>Additional Information</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61898A">
                        <a:alpha val="49804"/>
                      </a:srgbClr>
                    </a:solidFill>
                  </a:tcPr>
                </a:tc>
              </a:tr>
              <a:tr h="13446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Dudley Moore Nursing and Allied Health Research Fund</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r"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$15,000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smtClean="0">
                          <a:ln>
                            <a:noFill/>
                          </a:ln>
                          <a:solidFill>
                            <a:srgbClr val="000000"/>
                          </a:solidFill>
                          <a:effectLst/>
                          <a:latin typeface="Calibri" pitchFamily="34" charset="0"/>
                          <a:cs typeface="Arial" charset="0"/>
                        </a:rPr>
                        <a:t>6-18 months</a:t>
                      </a:r>
                      <a:endParaRPr kumimoji="0" lang="en-US" sz="1800" b="0" i="0" u="none" strike="noStrike" cap="none" normalizeH="0" baseline="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Usually 1st Friday in May</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All Children's nursing and allied health staff who provide services at one of Children's locations are eligible.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Excludes those with regular faculty appointments or who are employed by Emory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Projects must have an impact on enhanced patient care, priority is given to projects that will provide evidence to change practice.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Must be willing to present findings by request.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Fund restricted by donor to support nursing and allied health research at Children's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r>
              <a:tr h="109061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charset="0"/>
                        </a:rPr>
                        <a:t>Quick Wins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varies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12-24 months</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ongoing</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Project proposals must be submitted by teams comprised of individuals from each organization, Children’s and Georgia Tech. </a:t>
                      </a:r>
                    </a:p>
                    <a:p>
                      <a:pPr marL="228600" marR="0" lvl="0" indent="-228600" algn="l" defTabSz="914400" rtl="0" eaLnBrk="1" fontAlgn="b" latinLnBrk="0" hangingPunct="1">
                        <a:lnSpc>
                          <a:spcPct val="100000"/>
                        </a:lnSpc>
                        <a:spcBef>
                          <a:spcPct val="0"/>
                        </a:spcBef>
                        <a:spcAft>
                          <a:spcPct val="0"/>
                        </a:spcAft>
                        <a:buClrTx/>
                        <a:buSzTx/>
                        <a:buFontTx/>
                        <a:buAutoNum type="arabicPeriod"/>
                        <a:tabLst/>
                      </a:pPr>
                      <a:r>
                        <a:rPr kumimoji="0" lang="en-US" sz="1100" b="0" i="0" u="none" strike="noStrike" cap="none" normalizeH="0" baseline="0" dirty="0" smtClean="0">
                          <a:ln>
                            <a:noFill/>
                          </a:ln>
                          <a:solidFill>
                            <a:srgbClr val="000000"/>
                          </a:solidFill>
                          <a:effectLst/>
                          <a:latin typeface="Calibri" pitchFamily="34" charset="0"/>
                          <a:cs typeface="Arial" charset="0"/>
                        </a:rPr>
                        <a:t>The proposals must address a project that provides an answer to an unmet business or clinical need as identified by a clinician, technologist, or Children’s leader. </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The project must be capable of delivering a workable solution (at minimum a validated “prototype”) into the hands of a clinician or team within 18 months from the receipt of funds and project start.</a:t>
                      </a:r>
                      <a:endParaRPr kumimoji="0" lang="en-US" sz="1800" b="0"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hlinkClick r:id="rId3"/>
                        </a:rPr>
                        <a:t>https://pediatriconnect.gtri.gatech.edu/grants</a:t>
                      </a:r>
                      <a:endParaRPr kumimoji="0" lang="en-US" sz="1800" b="1" i="0" u="none" strike="noStrike" cap="none" normalizeH="0" baseline="0" dirty="0" smtClean="0">
                        <a:ln>
                          <a:noFill/>
                        </a:ln>
                        <a:solidFill>
                          <a:schemeClr val="tx1"/>
                        </a:solidFill>
                        <a:effectLst/>
                        <a:latin typeface="Calibri" pitchFamily="34" charset="0"/>
                        <a:cs typeface="Arial" charset="0"/>
                      </a:endParaRPr>
                    </a:p>
                  </a:txBody>
                  <a:tcPr anchor="b"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88A1AD">
                        <a:alpha val="50196"/>
                      </a:srgbClr>
                    </a:solidFill>
                  </a:tcPr>
                </a:tc>
              </a:tr>
            </a:tbl>
          </a:graphicData>
        </a:graphic>
      </p:graphicFrame>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36865" name="Footer Placeholder 3"/>
          <p:cNvSpPr txBox="1">
            <a:spLocks noChangeArrowheads="1"/>
          </p:cNvSpPr>
          <p:nvPr/>
        </p:nvSpPr>
        <p:spPr bwMode="auto">
          <a:xfrm>
            <a:off x="3124200" y="648652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May 2015</a:t>
            </a:r>
            <a:endParaRPr lang="en-US" sz="1200" dirty="0">
              <a:solidFill>
                <a:srgbClr val="898989"/>
              </a:solidFill>
              <a:latin typeface="Calibri" pitchFamily="34" charset="0"/>
            </a:endParaRPr>
          </a:p>
        </p:txBody>
      </p:sp>
      <p:sp>
        <p:nvSpPr>
          <p:cNvPr id="36866" name="Title 1"/>
          <p:cNvSpPr txBox="1">
            <a:spLocks noGrp="1"/>
          </p:cNvSpPr>
          <p:nvPr>
            <p:ph type="title"/>
          </p:nvPr>
        </p:nvSpPr>
        <p:spPr>
          <a:xfrm>
            <a:off x="457200" y="0"/>
            <a:ext cx="8229600" cy="762000"/>
          </a:xfrm>
        </p:spPr>
        <p:txBody>
          <a:bodyPr/>
          <a:lstStyle/>
          <a:p>
            <a:pPr eaLnBrk="1" hangingPunct="1"/>
            <a:r>
              <a:rPr sz="2800" b="1" u="sng" dirty="0" smtClean="0">
                <a:latin typeface="Calibri" pitchFamily="34" charset="0"/>
              </a:rPr>
              <a:t>Additional Resources: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88630708"/>
              </p:ext>
            </p:extLst>
          </p:nvPr>
        </p:nvGraphicFramePr>
        <p:xfrm>
          <a:off x="190500" y="611505"/>
          <a:ext cx="8763000" cy="5913120"/>
        </p:xfrm>
        <a:graphic>
          <a:graphicData uri="http://schemas.openxmlformats.org/drawingml/2006/table">
            <a:tbl>
              <a:tblPr firstRow="1" bandRow="1">
                <a:tableStyleId>{EB344D84-9AFB-497E-A393-DC336BA19D2E}</a:tableStyleId>
              </a:tblPr>
              <a:tblGrid>
                <a:gridCol w="4225018"/>
                <a:gridCol w="4537982"/>
              </a:tblGrid>
              <a:tr h="2438400">
                <a:tc>
                  <a:txBody>
                    <a:bodyPr/>
                    <a:lstStyle/>
                    <a:p>
                      <a:pPr lvl="0" algn="ctr"/>
                      <a:endParaRPr lang="en-US" sz="1600" dirty="0" smtClean="0">
                        <a:solidFill>
                          <a:schemeClr val="tx1"/>
                        </a:solidFill>
                      </a:endParaRPr>
                    </a:p>
                    <a:p>
                      <a:pPr lvl="0" algn="ctr"/>
                      <a:r>
                        <a:rPr lang="en-US" sz="1600" dirty="0" smtClean="0">
                          <a:solidFill>
                            <a:schemeClr val="tx1"/>
                          </a:solidFill>
                        </a:rPr>
                        <a:t>Research listserv: </a:t>
                      </a:r>
                    </a:p>
                    <a:p>
                      <a:pPr lvl="0" algn="ctr"/>
                      <a:r>
                        <a:rPr lang="en-US" sz="1600" b="0" dirty="0" smtClean="0">
                          <a:solidFill>
                            <a:schemeClr val="tx1"/>
                          </a:solidFill>
                        </a:rPr>
                        <a:t>Contact </a:t>
                      </a:r>
                      <a:r>
                        <a:rPr lang="en-US" sz="1600" b="0" baseline="0" dirty="0" smtClean="0">
                          <a:solidFill>
                            <a:schemeClr val="tx1"/>
                          </a:solidFill>
                          <a:hlinkClick r:id="rId3"/>
                        </a:rPr>
                        <a:t>barbara.kilbourne@choa.org</a:t>
                      </a:r>
                      <a:r>
                        <a:rPr lang="en-US" sz="1600" b="0" baseline="0" dirty="0" smtClean="0">
                          <a:solidFill>
                            <a:schemeClr val="tx1"/>
                          </a:solidFill>
                        </a:rPr>
                        <a:t> </a:t>
                      </a:r>
                      <a:r>
                        <a:rPr lang="en-US" sz="1600" b="0" dirty="0" smtClean="0">
                          <a:solidFill>
                            <a:schemeClr val="tx1"/>
                          </a:solidFill>
                        </a:rPr>
                        <a:t>to be added to this listserv used to disseminate all pediatric research related announcements including seminars, funding opportunities, such as the  </a:t>
                      </a:r>
                      <a:r>
                        <a:rPr lang="en-US" sz="1600" b="0" dirty="0" err="1" smtClean="0">
                          <a:solidFill>
                            <a:schemeClr val="tx1"/>
                          </a:solidFill>
                        </a:rPr>
                        <a:t>BiRD</a:t>
                      </a:r>
                      <a:r>
                        <a:rPr lang="en-US" sz="1600" b="0" dirty="0" smtClean="0">
                          <a:solidFill>
                            <a:schemeClr val="tx1"/>
                          </a:solidFill>
                        </a:rPr>
                        <a:t> </a:t>
                      </a:r>
                      <a:r>
                        <a:rPr lang="en-US" sz="1600" b="0" i="1" dirty="0" smtClean="0">
                          <a:solidFill>
                            <a:schemeClr val="tx1"/>
                          </a:solidFill>
                        </a:rPr>
                        <a:t>(Bringing in Research Dollars</a:t>
                      </a:r>
                      <a:r>
                        <a:rPr lang="en-US" sz="1600" b="0" dirty="0" smtClean="0">
                          <a:solidFill>
                            <a:schemeClr val="tx1"/>
                          </a:solidFill>
                        </a:rPr>
                        <a:t>), and  the Weekly</a:t>
                      </a:r>
                      <a:r>
                        <a:rPr lang="en-US" sz="1600" b="0" baseline="0" dirty="0" smtClean="0">
                          <a:solidFill>
                            <a:schemeClr val="tx1"/>
                          </a:solidFill>
                        </a:rPr>
                        <a:t> PREP </a:t>
                      </a:r>
                      <a:r>
                        <a:rPr lang="en-US" sz="1600" b="0" i="1" baseline="0" dirty="0" smtClean="0">
                          <a:solidFill>
                            <a:schemeClr val="tx1"/>
                          </a:solidFill>
                        </a:rPr>
                        <a:t>(Pediatric Research  Events and Programs)</a:t>
                      </a:r>
                      <a:r>
                        <a:rPr lang="en-US" sz="1600" i="1" baseline="0" dirty="0" smtClean="0">
                          <a:solidFill>
                            <a:schemeClr val="tx1"/>
                          </a:solidFill>
                        </a:rPr>
                        <a:t>.</a:t>
                      </a:r>
                      <a:endParaRPr lang="en-US" sz="1600" i="1" dirty="0" smtClean="0">
                        <a:solidFill>
                          <a:schemeClr val="tx1"/>
                        </a:solidFill>
                      </a:endParaRPr>
                    </a:p>
                    <a:p>
                      <a:endParaRPr 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alpha val="29000"/>
                      </a:schemeClr>
                    </a:solidFill>
                  </a:tcPr>
                </a:tc>
                <a:tc>
                  <a:txBody>
                    <a:bodyPr/>
                    <a:lstStyle/>
                    <a:p>
                      <a:pPr lvl="0" algn="ctr"/>
                      <a:endParaRPr lang="en-US" sz="1600" u="sng" dirty="0" smtClean="0">
                        <a:solidFill>
                          <a:schemeClr val="tx1"/>
                        </a:solidFill>
                      </a:endParaRPr>
                    </a:p>
                    <a:p>
                      <a:pPr lvl="0" algn="ctr"/>
                      <a:r>
                        <a:rPr lang="en-US" sz="1600" u="sng" dirty="0" smtClean="0">
                          <a:solidFill>
                            <a:schemeClr val="tx1"/>
                          </a:solidFill>
                        </a:rPr>
                        <a:t>Website:</a:t>
                      </a:r>
                    </a:p>
                    <a:p>
                      <a:pPr lvl="0" algn="ctr"/>
                      <a:endParaRPr lang="en-US" sz="1600" dirty="0" smtClean="0">
                        <a:solidFill>
                          <a:schemeClr val="tx1"/>
                        </a:solidFill>
                        <a:hlinkClick r:id="rId4"/>
                      </a:endParaRPr>
                    </a:p>
                    <a:p>
                      <a:pPr lvl="0" algn="ctr"/>
                      <a:r>
                        <a:rPr lang="en-US" sz="1600" dirty="0" smtClean="0">
                          <a:solidFill>
                            <a:schemeClr val="tx1"/>
                          </a:solidFill>
                          <a:hlinkClick r:id="rId4"/>
                        </a:rPr>
                        <a:t>www.pedsresearch.org</a:t>
                      </a:r>
                      <a:endParaRPr lang="en-US" sz="1600" dirty="0" smtClean="0">
                        <a:solidFill>
                          <a:schemeClr val="tx1"/>
                        </a:solidFill>
                      </a:endParaRPr>
                    </a:p>
                    <a:p>
                      <a:pPr lvl="0" algn="ctr"/>
                      <a:endParaRPr lang="en-US" sz="1600" dirty="0" smtClean="0">
                        <a:solidFill>
                          <a:schemeClr val="tx1"/>
                        </a:solidFill>
                      </a:endParaRPr>
                    </a:p>
                    <a:p>
                      <a:pPr lvl="0" algn="ctr"/>
                      <a:r>
                        <a:rPr lang="en-US" sz="1600" b="0" dirty="0" smtClean="0">
                          <a:solidFill>
                            <a:schemeClr val="tx1"/>
                          </a:solidFill>
                        </a:rPr>
                        <a:t>This is the central resource for research seminar info, contacts, cores, calendars, and forms.</a:t>
                      </a:r>
                    </a:p>
                    <a:p>
                      <a:endParaRPr lang="en-US"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alpha val="29000"/>
                      </a:schemeClr>
                    </a:solidFill>
                  </a:tcPr>
                </a:tc>
              </a:tr>
              <a:tr h="2977515">
                <a:tc>
                  <a:txBody>
                    <a:bodyPr/>
                    <a:lstStyle/>
                    <a:p>
                      <a:pPr lvl="0" algn="ctr"/>
                      <a:r>
                        <a:rPr lang="en-US" sz="1800" b="1" u="none" dirty="0" smtClean="0"/>
                        <a:t>Emory Library Resources</a:t>
                      </a:r>
                    </a:p>
                    <a:p>
                      <a:pPr lvl="0" algn="ctr"/>
                      <a:endParaRPr lang="en-US" sz="1800" b="1" u="none" dirty="0" smtClean="0"/>
                    </a:p>
                    <a:p>
                      <a:pPr marL="285750" lvl="0" indent="-285750" algn="l">
                        <a:buFont typeface="Arial" panose="020B0604020202020204" pitchFamily="34" charset="0"/>
                        <a:buChar char="•"/>
                      </a:pPr>
                      <a:r>
                        <a:rPr lang="en-US" sz="1600" u="sng" dirty="0" smtClean="0">
                          <a:hlinkClick r:id="rId5"/>
                        </a:rPr>
                        <a:t>http://www.healthlibrary.emory.edu/</a:t>
                      </a:r>
                      <a:endParaRPr lang="en-US" sz="1600" u="sng" dirty="0" smtClean="0"/>
                    </a:p>
                    <a:p>
                      <a:pPr marL="285750" lvl="0" indent="-285750" algn="l">
                        <a:buFont typeface="Arial" panose="020B0604020202020204" pitchFamily="34" charset="0"/>
                        <a:buChar char="•"/>
                      </a:pPr>
                      <a:endParaRPr lang="en-US" sz="1600" u="none" dirty="0" smtClean="0"/>
                    </a:p>
                    <a:p>
                      <a:pPr marL="285750" lvl="0" indent="-285750" algn="l">
                        <a:buFont typeface="Arial" panose="020B0604020202020204" pitchFamily="34" charset="0"/>
                        <a:buChar char="•"/>
                      </a:pPr>
                      <a:r>
                        <a:rPr lang="en-US" sz="1600" u="none" dirty="0" smtClean="0"/>
                        <a:t>Ask a librarian: </a:t>
                      </a:r>
                      <a:r>
                        <a:rPr lang="en-US" sz="1600" u="none" dirty="0" smtClean="0">
                          <a:hlinkClick r:id="rId6"/>
                        </a:rPr>
                        <a:t>http://health.library.emory.edu/about/contact/ask.php</a:t>
                      </a:r>
                      <a:r>
                        <a:rPr lang="en-US" sz="1600" u="none" dirty="0" smtClean="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alpha val="29000"/>
                      </a:schemeClr>
                    </a:solidFill>
                  </a:tcPr>
                </a:tc>
                <a:tc>
                  <a:txBody>
                    <a:bodyPr/>
                    <a:lstStyle/>
                    <a:p>
                      <a:pPr algn="ctr"/>
                      <a:r>
                        <a:rPr lang="en-US" sz="1800" b="1" dirty="0" smtClean="0">
                          <a:solidFill>
                            <a:schemeClr val="dk1"/>
                          </a:solidFill>
                          <a:effectLst/>
                          <a:latin typeface="+mn-lt"/>
                          <a:ea typeface="+mn-ea"/>
                          <a:cs typeface="+mn-cs"/>
                        </a:rPr>
                        <a:t>Scottish Rite and Egleston Library Resources</a:t>
                      </a:r>
                      <a:endParaRPr lang="en-US" sz="1800" dirty="0" smtClean="0">
                        <a:solidFill>
                          <a:schemeClr val="dk1"/>
                        </a:solidFill>
                        <a:effectLst/>
                        <a:latin typeface="+mn-lt"/>
                        <a:ea typeface="+mn-ea"/>
                        <a:cs typeface="+mn-cs"/>
                      </a:endParaRPr>
                    </a:p>
                    <a:p>
                      <a:pPr marL="285750" indent="-285750" algn="l">
                        <a:buFont typeface="Arial" panose="020B0604020202020204" pitchFamily="34" charset="0"/>
                        <a:buChar char="•"/>
                      </a:pPr>
                      <a:r>
                        <a:rPr lang="en-US" sz="1400" u="sng" dirty="0" smtClean="0">
                          <a:solidFill>
                            <a:schemeClr val="dk1"/>
                          </a:solidFill>
                          <a:effectLst/>
                          <a:latin typeface="+mn-lt"/>
                          <a:ea typeface="+mn-ea"/>
                          <a:cs typeface="+mn-cs"/>
                          <a:hlinkClick r:id="rId7"/>
                        </a:rPr>
                        <a:t>Emily Lawson</a:t>
                      </a:r>
                      <a:r>
                        <a:rPr lang="en-US" sz="1400" dirty="0" smtClean="0">
                          <a:solidFill>
                            <a:schemeClr val="dk1"/>
                          </a:solidFill>
                          <a:effectLst/>
                          <a:latin typeface="+mn-lt"/>
                          <a:ea typeface="+mn-ea"/>
                          <a:cs typeface="+mn-cs"/>
                        </a:rPr>
                        <a:t> </a:t>
                      </a:r>
                      <a:br>
                        <a:rPr lang="en-US" sz="1400" dirty="0" smtClean="0">
                          <a:solidFill>
                            <a:schemeClr val="dk1"/>
                          </a:solidFill>
                          <a:effectLst/>
                          <a:latin typeface="+mn-lt"/>
                          <a:ea typeface="+mn-ea"/>
                          <a:cs typeface="+mn-cs"/>
                        </a:rPr>
                      </a:br>
                      <a:r>
                        <a:rPr lang="en-US" sz="1400" dirty="0" smtClean="0">
                          <a:solidFill>
                            <a:schemeClr val="dk1"/>
                          </a:solidFill>
                          <a:effectLst/>
                          <a:latin typeface="+mn-lt"/>
                          <a:ea typeface="+mn-ea"/>
                          <a:cs typeface="+mn-cs"/>
                        </a:rPr>
                        <a:t>Clinical Information Librarian, Inman Medical Library at Children's at Egleston </a:t>
                      </a:r>
                      <a:br>
                        <a:rPr lang="en-US" sz="1400" dirty="0" smtClean="0">
                          <a:solidFill>
                            <a:schemeClr val="dk1"/>
                          </a:solidFill>
                          <a:effectLst/>
                          <a:latin typeface="+mn-lt"/>
                          <a:ea typeface="+mn-ea"/>
                          <a:cs typeface="+mn-cs"/>
                        </a:rPr>
                      </a:br>
                      <a:r>
                        <a:rPr lang="en-US" sz="1400" dirty="0" smtClean="0">
                          <a:solidFill>
                            <a:schemeClr val="dk1"/>
                          </a:solidFill>
                          <a:effectLst/>
                          <a:latin typeface="+mn-lt"/>
                          <a:ea typeface="+mn-ea"/>
                          <a:cs typeface="+mn-cs"/>
                        </a:rPr>
                        <a:t>404-785-1481</a:t>
                      </a:r>
                    </a:p>
                    <a:p>
                      <a:pPr marL="285750" indent="-285750" algn="l">
                        <a:buFont typeface="Arial" panose="020B0604020202020204" pitchFamily="34" charset="0"/>
                        <a:buChar char="•"/>
                      </a:pPr>
                      <a:r>
                        <a:rPr lang="en-US" sz="1400" u="sng" dirty="0" smtClean="0">
                          <a:solidFill>
                            <a:schemeClr val="dk1"/>
                          </a:solidFill>
                          <a:effectLst/>
                          <a:latin typeface="+mn-lt"/>
                          <a:ea typeface="+mn-ea"/>
                          <a:cs typeface="+mn-cs"/>
                          <a:hlinkClick r:id="rId8"/>
                        </a:rPr>
                        <a:t>Kate Daniels</a:t>
                      </a:r>
                      <a:r>
                        <a:rPr lang="en-US" sz="1400" dirty="0" smtClean="0">
                          <a:solidFill>
                            <a:schemeClr val="dk1"/>
                          </a:solidFill>
                          <a:effectLst/>
                          <a:latin typeface="+mn-lt"/>
                          <a:ea typeface="+mn-ea"/>
                          <a:cs typeface="+mn-cs"/>
                        </a:rPr>
                        <a:t> </a:t>
                      </a:r>
                      <a:br>
                        <a:rPr lang="en-US" sz="1400" dirty="0" smtClean="0">
                          <a:solidFill>
                            <a:schemeClr val="dk1"/>
                          </a:solidFill>
                          <a:effectLst/>
                          <a:latin typeface="+mn-lt"/>
                          <a:ea typeface="+mn-ea"/>
                          <a:cs typeface="+mn-cs"/>
                        </a:rPr>
                      </a:br>
                      <a:r>
                        <a:rPr lang="en-US" sz="1400" dirty="0" smtClean="0">
                          <a:solidFill>
                            <a:schemeClr val="dk1"/>
                          </a:solidFill>
                          <a:effectLst/>
                          <a:latin typeface="+mn-lt"/>
                          <a:ea typeface="+mn-ea"/>
                          <a:cs typeface="+mn-cs"/>
                        </a:rPr>
                        <a:t>Clinical Information Librarian at Scottish Rite</a:t>
                      </a:r>
                      <a:br>
                        <a:rPr lang="en-US" sz="1400" dirty="0" smtClean="0">
                          <a:solidFill>
                            <a:schemeClr val="dk1"/>
                          </a:solidFill>
                          <a:effectLst/>
                          <a:latin typeface="+mn-lt"/>
                          <a:ea typeface="+mn-ea"/>
                          <a:cs typeface="+mn-cs"/>
                        </a:rPr>
                      </a:br>
                      <a:r>
                        <a:rPr lang="en-US" sz="1400" dirty="0" smtClean="0">
                          <a:solidFill>
                            <a:schemeClr val="dk1"/>
                          </a:solidFill>
                          <a:effectLst/>
                          <a:latin typeface="+mn-lt"/>
                          <a:ea typeface="+mn-ea"/>
                          <a:cs typeface="+mn-cs"/>
                        </a:rPr>
                        <a:t>404-785-2157</a:t>
                      </a:r>
                    </a:p>
                    <a:p>
                      <a:pPr marL="285750" indent="-285750" algn="l">
                        <a:buFont typeface="Arial" panose="020B0604020202020204" pitchFamily="34" charset="0"/>
                        <a:buChar char="•"/>
                      </a:pPr>
                      <a:r>
                        <a:rPr lang="en-US" sz="1400" dirty="0" smtClean="0">
                          <a:solidFill>
                            <a:schemeClr val="dk1"/>
                          </a:solidFill>
                          <a:effectLst/>
                          <a:latin typeface="+mn-lt"/>
                          <a:ea typeface="+mn-ea"/>
                          <a:cs typeface="+mn-cs"/>
                        </a:rPr>
                        <a:t>If you have access to </a:t>
                      </a:r>
                      <a:r>
                        <a:rPr lang="en-US" sz="1400" u="sng" dirty="0" err="1" smtClean="0">
                          <a:solidFill>
                            <a:schemeClr val="dk1"/>
                          </a:solidFill>
                          <a:effectLst/>
                          <a:latin typeface="+mn-lt"/>
                          <a:ea typeface="+mn-ea"/>
                          <a:cs typeface="+mn-cs"/>
                          <a:hlinkClick r:id="rId9"/>
                        </a:rPr>
                        <a:t>Careforce</a:t>
                      </a:r>
                      <a:r>
                        <a:rPr lang="en-US" sz="1400" dirty="0" smtClean="0">
                          <a:solidFill>
                            <a:schemeClr val="dk1"/>
                          </a:solidFill>
                          <a:effectLst/>
                          <a:latin typeface="+mn-lt"/>
                          <a:ea typeface="+mn-ea"/>
                          <a:cs typeface="+mn-cs"/>
                        </a:rPr>
                        <a:t> — use the following link: </a:t>
                      </a:r>
                      <a:r>
                        <a:rPr lang="en-US" sz="1400" u="sng" dirty="0" smtClean="0">
                          <a:solidFill>
                            <a:schemeClr val="dk1"/>
                          </a:solidFill>
                          <a:effectLst/>
                          <a:latin typeface="+mn-lt"/>
                          <a:ea typeface="+mn-ea"/>
                          <a:cs typeface="+mn-cs"/>
                          <a:hlinkClick r:id="rId10"/>
                        </a:rPr>
                        <a:t>http://careforceconnection/Departments/HumanResources/Learning%20Services/LibrarServices/Pages/Home.aspx</a:t>
                      </a:r>
                      <a:r>
                        <a:rPr lang="en-US" sz="1400" u="sng" dirty="0" smtClean="0">
                          <a:solidFill>
                            <a:schemeClr val="dk1"/>
                          </a:solidFill>
                          <a:effectLst/>
                          <a:latin typeface="+mn-lt"/>
                          <a:ea typeface="+mn-ea"/>
                          <a:cs typeface="+mn-cs"/>
                        </a:rPr>
                        <a:t> </a:t>
                      </a:r>
                      <a:endParaRPr lang="en-US" sz="1400" dirty="0" smtClean="0">
                        <a:solidFill>
                          <a:schemeClr val="dk1"/>
                        </a:solidFill>
                        <a:effectLst/>
                        <a:latin typeface="+mn-lt"/>
                        <a:ea typeface="+mn-ea"/>
                        <a:cs typeface="+mn-cs"/>
                      </a:endParaRPr>
                    </a:p>
                    <a:p>
                      <a:pPr marL="285750" indent="-285750" algn="l">
                        <a:buFont typeface="Arial" panose="020B0604020202020204" pitchFamily="34" charset="0"/>
                        <a:buChar char="•"/>
                      </a:pPr>
                      <a:r>
                        <a:rPr lang="en-US" sz="1400" dirty="0" smtClean="0">
                          <a:solidFill>
                            <a:schemeClr val="dk1"/>
                          </a:solidFill>
                          <a:effectLst/>
                          <a:latin typeface="+mn-lt"/>
                          <a:ea typeface="+mn-ea"/>
                          <a:cs typeface="+mn-cs"/>
                        </a:rPr>
                        <a:t>If you do not have access to </a:t>
                      </a:r>
                      <a:r>
                        <a:rPr lang="en-US" sz="1400" dirty="0" err="1" smtClean="0">
                          <a:solidFill>
                            <a:schemeClr val="dk1"/>
                          </a:solidFill>
                          <a:effectLst/>
                          <a:latin typeface="+mn-lt"/>
                          <a:ea typeface="+mn-ea"/>
                          <a:cs typeface="+mn-cs"/>
                        </a:rPr>
                        <a:t>Careforce</a:t>
                      </a:r>
                      <a:r>
                        <a:rPr lang="en-US" sz="1400" dirty="0" smtClean="0">
                          <a:solidFill>
                            <a:schemeClr val="dk1"/>
                          </a:solidFill>
                          <a:effectLst/>
                          <a:latin typeface="+mn-lt"/>
                          <a:ea typeface="+mn-ea"/>
                          <a:cs typeface="+mn-cs"/>
                        </a:rPr>
                        <a:t>  -- use the following link: </a:t>
                      </a:r>
                      <a:r>
                        <a:rPr lang="en-US" sz="1400" u="sng" dirty="0" smtClean="0">
                          <a:solidFill>
                            <a:schemeClr val="dk1"/>
                          </a:solidFill>
                          <a:effectLst/>
                          <a:latin typeface="+mn-lt"/>
                          <a:ea typeface="+mn-ea"/>
                          <a:cs typeface="+mn-cs"/>
                          <a:hlinkClick r:id="rId11"/>
                        </a:rPr>
                        <a:t>http://www.choa.org/Health-Professionals/Physician-Resources/Medical-libraries.</a:t>
                      </a:r>
                      <a:endParaRPr lang="en-US" b="1" dirty="0" smtClean="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alpha val="29000"/>
                      </a:schemeClr>
                    </a:solidFill>
                  </a:tcPr>
                </a:tc>
              </a:tr>
            </a:tbl>
          </a:graphicData>
        </a:graphic>
      </p:graphicFrame>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May 2015</a:t>
            </a:r>
            <a:endParaRPr lang="en-US" sz="1200" dirty="0">
              <a:solidFill>
                <a:srgbClr val="898989"/>
              </a:solidFill>
              <a:latin typeface="Calibri" pitchFamily="34" charset="0"/>
            </a:endParaRP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6" name="Picture 9" descr="Aylward.jpg"/>
          <p:cNvPicPr>
            <a:picLocks noChangeAspect="1"/>
          </p:cNvPicPr>
          <p:nvPr/>
        </p:nvPicPr>
        <p:blipFill>
          <a:blip r:embed="rId3" cstate="print"/>
          <a:srcRect/>
          <a:stretch>
            <a:fillRect/>
          </a:stretch>
        </p:blipFill>
        <p:spPr bwMode="auto">
          <a:xfrm>
            <a:off x="1114425" y="1390650"/>
            <a:ext cx="533400" cy="711200"/>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1458405143"/>
              </p:ext>
            </p:extLst>
          </p:nvPr>
        </p:nvGraphicFramePr>
        <p:xfrm>
          <a:off x="198438" y="813435"/>
          <a:ext cx="8793162" cy="5059679"/>
        </p:xfrm>
        <a:graphic>
          <a:graphicData uri="http://schemas.openxmlformats.org/drawingml/2006/table">
            <a:tbl>
              <a:tblPr>
                <a:tableStyleId>{35758FB7-9AC5-4552-8A53-C91805E547FA}</a:tableStyleId>
              </a:tblPr>
              <a:tblGrid>
                <a:gridCol w="1401762"/>
                <a:gridCol w="685800"/>
                <a:gridCol w="1066800"/>
                <a:gridCol w="762000"/>
                <a:gridCol w="990600"/>
                <a:gridCol w="1143000"/>
                <a:gridCol w="2743200"/>
              </a:tblGrid>
              <a:tr h="53339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988918">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err="1" smtClean="0">
                          <a:ln>
                            <a:noFill/>
                          </a:ln>
                          <a:solidFill>
                            <a:srgbClr val="000000"/>
                          </a:solidFill>
                          <a:effectLst/>
                          <a:latin typeface="+mn-lt"/>
                          <a:cs typeface="Arial" charset="0"/>
                        </a:rPr>
                        <a:t>Lazaros</a:t>
                      </a:r>
                      <a:r>
                        <a:rPr kumimoji="0" lang="en-US" sz="1100" b="0" i="0" u="none" strike="noStrike" cap="none" normalizeH="0" baseline="0" dirty="0" smtClean="0">
                          <a:ln>
                            <a:noFill/>
                          </a:ln>
                          <a:solidFill>
                            <a:srgbClr val="000000"/>
                          </a:solidFill>
                          <a:effectLst/>
                          <a:latin typeface="+mn-lt"/>
                          <a:cs typeface="Arial" charset="0"/>
                        </a:rPr>
                        <a:t> </a:t>
                      </a:r>
                      <a:r>
                        <a:rPr kumimoji="0" lang="en-US" sz="1100" b="0" i="0" u="none" strike="noStrike" cap="none" normalizeH="0" baseline="0" dirty="0" err="1" smtClean="0">
                          <a:ln>
                            <a:noFill/>
                          </a:ln>
                          <a:solidFill>
                            <a:srgbClr val="000000"/>
                          </a:solidFill>
                          <a:effectLst/>
                          <a:latin typeface="+mn-lt"/>
                          <a:cs typeface="Arial" charset="0"/>
                        </a:rPr>
                        <a:t>Kochilas</a:t>
                      </a:r>
                      <a:r>
                        <a:rPr kumimoji="0" lang="en-US" sz="1100" b="0" i="0" u="none" strike="noStrike" cap="none" normalizeH="0" baseline="0" dirty="0" smtClean="0">
                          <a:ln>
                            <a:noFill/>
                          </a:ln>
                          <a:solidFill>
                            <a:srgbClr val="000000"/>
                          </a:solidFill>
                          <a:effectLst/>
                          <a:latin typeface="+mn-lt"/>
                          <a:cs typeface="Arial" charset="0"/>
                        </a:rPr>
                        <a:t>, MD, MSCR</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Children’s Heart Research and Outcomes Center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t>
                      </a:r>
                      <a:r>
                        <a:rPr kumimoji="0" lang="en-US" sz="1100" b="0" i="0" u="none" strike="noStrike" cap="none" normalizeH="0" baseline="0" dirty="0" err="1" smtClean="0">
                          <a:ln>
                            <a:noFill/>
                          </a:ln>
                          <a:solidFill>
                            <a:srgbClr val="000000"/>
                          </a:solidFill>
                          <a:effectLst/>
                          <a:latin typeface="Calibri" pitchFamily="34" charset="0"/>
                          <a:cs typeface="Arial" charset="0"/>
                        </a:rPr>
                        <a:t>HeRO</a:t>
                      </a:r>
                      <a:r>
                        <a:rPr kumimoji="0" lang="en-US" sz="1100" b="0" i="0" u="none" strike="noStrike" cap="none" normalizeH="0" baseline="0" dirty="0" smtClean="0">
                          <a:ln>
                            <a:noFill/>
                          </a:ln>
                          <a:solidFill>
                            <a:srgbClr val="000000"/>
                          </a:solidFill>
                          <a:effectLst/>
                          <a:latin typeface="Calibri" pitchFamily="34" charset="0"/>
                          <a:cs typeface="Arial" charset="0"/>
                        </a:rPr>
                        <a:t>)</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Associate Professor</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May 2015</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University of Minnesota School of Medicine</a:t>
                      </a:r>
                    </a:p>
                  </a:txBody>
                  <a:tcPr marL="0" marR="0" marT="0" marB="0" horzOverflow="overflow">
                    <a:solidFill>
                      <a:schemeClr val="accent1">
                        <a:lumMod val="60000"/>
                        <a:lumOff val="40000"/>
                        <a:alpha val="50000"/>
                      </a:schemeClr>
                    </a:solidFill>
                  </a:tcPr>
                </a:tc>
                <a:tc>
                  <a:txBody>
                    <a:bodyPr/>
                    <a:lstStyle/>
                    <a:p>
                      <a:r>
                        <a:rPr kumimoji="0" lang="en-US" sz="900" b="0" i="0" u="none" strike="noStrike" cap="none" normalizeH="0" baseline="0" dirty="0" smtClean="0">
                          <a:ln>
                            <a:noFill/>
                          </a:ln>
                          <a:solidFill>
                            <a:srgbClr val="000000"/>
                          </a:solidFill>
                          <a:effectLst/>
                          <a:latin typeface="Calibri" pitchFamily="34" charset="0"/>
                          <a:cs typeface="Arial" charset="0"/>
                        </a:rPr>
                        <a:t>Nearly 1 in every 120 children born has congenital heart disease (CHD). Congenital heart defects are the most common birth defect and are the number one cause of death from birth defects during the first year of life. Understanding the long term outcome for congenital heart disease is critically important. National Heart Blood Institute (NHLBI) has recently convened a panel of experts to address the issue of late outcomes for congenital heart disease NHLBI institute director Mike Lauer has expressed concern that not enough science has been focused toward late outcomes in emerging adults with congenital heart disease. Dr. </a:t>
                      </a:r>
                      <a:r>
                        <a:rPr kumimoji="0" lang="en-US" sz="900" b="0" i="0" u="none" strike="noStrike" cap="none" normalizeH="0" baseline="0" dirty="0" err="1" smtClean="0">
                          <a:ln>
                            <a:noFill/>
                          </a:ln>
                          <a:solidFill>
                            <a:srgbClr val="000000"/>
                          </a:solidFill>
                          <a:effectLst/>
                          <a:latin typeface="Calibri" pitchFamily="34" charset="0"/>
                          <a:cs typeface="Arial" charset="0"/>
                        </a:rPr>
                        <a:t>Kochilas</a:t>
                      </a:r>
                      <a:r>
                        <a:rPr kumimoji="0" lang="en-US" sz="900" b="0" i="0" u="none" strike="noStrike" cap="none" normalizeH="0" baseline="0" dirty="0" smtClean="0">
                          <a:ln>
                            <a:noFill/>
                          </a:ln>
                          <a:solidFill>
                            <a:srgbClr val="000000"/>
                          </a:solidFill>
                          <a:effectLst/>
                          <a:latin typeface="Calibri" pitchFamily="34" charset="0"/>
                          <a:cs typeface="Arial" charset="0"/>
                        </a:rPr>
                        <a:t>’ expertise and interest in the field of late outcomes will put our center in a unique position to lead this effort to better characterize the late outcomes of those with congenital heart disease; and, improve their quality of life.</a:t>
                      </a:r>
                    </a:p>
                  </a:txBody>
                  <a:tcPr marL="0" marR="0" marT="0" marB="0" horzOverflow="overflow">
                    <a:solidFill>
                      <a:schemeClr val="accent1">
                        <a:lumMod val="60000"/>
                        <a:lumOff val="40000"/>
                        <a:alpha val="50000"/>
                      </a:schemeClr>
                    </a:solidFill>
                  </a:tcPr>
                </a:tc>
              </a:tr>
              <a:tr h="115164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mn-lt"/>
                          <a:cs typeface="Arial" charset="0"/>
                        </a:rPr>
                        <a:t>Steven L. Goudy, MD</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Children’s Heart Research and Outcomes Center</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t>
                      </a:r>
                      <a:r>
                        <a:rPr kumimoji="0" lang="en-US" sz="1100" b="0" i="0" u="none" strike="noStrike" cap="none" normalizeH="0" baseline="0" dirty="0" err="1" smtClean="0">
                          <a:ln>
                            <a:noFill/>
                          </a:ln>
                          <a:solidFill>
                            <a:srgbClr val="000000"/>
                          </a:solidFill>
                          <a:effectLst/>
                          <a:latin typeface="Calibri" pitchFamily="34" charset="0"/>
                          <a:cs typeface="Arial" charset="0"/>
                        </a:rPr>
                        <a:t>HeRO</a:t>
                      </a:r>
                      <a:r>
                        <a:rPr kumimoji="0" lang="en-US" sz="1100" b="0" i="0" u="none" strike="noStrike" cap="none" normalizeH="0" baseline="0" dirty="0" smtClean="0">
                          <a:ln>
                            <a:noFill/>
                          </a:ln>
                          <a:solidFill>
                            <a:srgbClr val="000000"/>
                          </a:solidFill>
                          <a:effectLst/>
                          <a:latin typeface="Calibri" pitchFamily="34" charset="0"/>
                          <a:cs typeface="Arial" charset="0"/>
                        </a:rPr>
                        <a:t>)</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Associate Professor</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March 2015</a:t>
                      </a:r>
                    </a:p>
                  </a:txBody>
                  <a:tcPr marL="0" marR="0" marT="0" marB="0" horzOverflow="overflow">
                    <a:solidFill>
                      <a:schemeClr val="accent1">
                        <a:lumMod val="60000"/>
                        <a:lumOff val="40000"/>
                        <a:alpha val="5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Vanderbilt Bill Wilkerson Center, Vanderbilt University</a:t>
                      </a:r>
                    </a:p>
                  </a:txBody>
                  <a:tcPr marL="0" marR="0" marT="0" marB="0" horzOverflow="overflow">
                    <a:solidFill>
                      <a:schemeClr val="accent1">
                        <a:lumMod val="60000"/>
                        <a:lumOff val="40000"/>
                        <a:alpha val="50000"/>
                      </a:schemeClr>
                    </a:solidFill>
                  </a:tcPr>
                </a:tc>
                <a:tc>
                  <a:txBody>
                    <a:bodyPr/>
                    <a:lstStyle/>
                    <a:p>
                      <a:r>
                        <a:rPr kumimoji="0" lang="en-US" sz="900" b="0" i="0" u="none" strike="noStrike" cap="none" normalizeH="0" baseline="0" dirty="0" smtClean="0">
                          <a:ln>
                            <a:noFill/>
                          </a:ln>
                          <a:solidFill>
                            <a:srgbClr val="000000"/>
                          </a:solidFill>
                          <a:effectLst/>
                          <a:latin typeface="Calibri" pitchFamily="34" charset="0"/>
                          <a:cs typeface="Arial" charset="0"/>
                        </a:rPr>
                        <a:t>Both a surgeon and a basic scientist. He has an active basic science laboratory studying palatal development and the pathogenesis of cleft palate. His K08 was entitled “The Role of IRF6 during craniofacial development”, and ended 7/31/2013. His R01 application submitted in 2013 examines the role of Jagged1 signaling in osteoblast differentiation and maxillary bone formation, using relevant mouse models that recreate mid-facial defects in humans. The reviewers noted that the mouse model matches well human disorders of maxillary hypoplasia, and that the investigator is well positioned to study this problem. The primary concerns were with the proposed mechanism through which Jagged1 signals and some technical approaches with the </a:t>
                      </a:r>
                      <a:r>
                        <a:rPr kumimoji="0" lang="en-US" sz="900" b="0" i="0" u="none" strike="noStrike" cap="none" normalizeH="0" baseline="0" dirty="0" err="1" smtClean="0">
                          <a:ln>
                            <a:noFill/>
                          </a:ln>
                          <a:solidFill>
                            <a:srgbClr val="000000"/>
                          </a:solidFill>
                          <a:effectLst/>
                          <a:latin typeface="Calibri" pitchFamily="34" charset="0"/>
                          <a:cs typeface="Arial" charset="0"/>
                        </a:rPr>
                        <a:t>microCT</a:t>
                      </a:r>
                      <a:r>
                        <a:rPr kumimoji="0" lang="en-US" sz="900" b="0" i="0" u="none" strike="noStrike" cap="none" normalizeH="0" baseline="0" dirty="0" smtClean="0">
                          <a:ln>
                            <a:noFill/>
                          </a:ln>
                          <a:solidFill>
                            <a:srgbClr val="000000"/>
                          </a:solidFill>
                          <a:effectLst/>
                          <a:latin typeface="Calibri" pitchFamily="34" charset="0"/>
                          <a:cs typeface="Arial" charset="0"/>
                        </a:rPr>
                        <a:t> techniques. These have been well addressed in the revised application. Two new manuscripts have been accepted that support his application, and it appears poised for a better reception</a:t>
                      </a:r>
                    </a:p>
                  </a:txBody>
                  <a:tcPr marL="0" marR="0" marT="0" marB="0" horzOverflow="overflow">
                    <a:solidFill>
                      <a:schemeClr val="accent1">
                        <a:lumMod val="60000"/>
                        <a:lumOff val="40000"/>
                        <a:alpha val="50000"/>
                      </a:schemeClr>
                    </a:solidFill>
                  </a:tcPr>
                </a:tc>
              </a:tr>
            </a:tbl>
          </a:graphicData>
        </a:graphic>
      </p:graphicFrame>
      <p:sp>
        <p:nvSpPr>
          <p:cNvPr id="38922" name="TextBox 15"/>
          <p:cNvSpPr txBox="1">
            <a:spLocks noChangeArrowheads="1"/>
          </p:cNvSpPr>
          <p:nvPr/>
        </p:nvSpPr>
        <p:spPr bwMode="auto">
          <a:xfrm>
            <a:off x="198438" y="6494863"/>
            <a:ext cx="2895600" cy="276225"/>
          </a:xfrm>
          <a:prstGeom prst="rect">
            <a:avLst/>
          </a:prstGeom>
          <a:noFill/>
          <a:ln w="9525">
            <a:noFill/>
            <a:miter lim="800000"/>
            <a:headEnd/>
            <a:tailEnd/>
          </a:ln>
        </p:spPr>
        <p:txBody>
          <a:bodyPr>
            <a:spAutoFit/>
          </a:bodyPr>
          <a:lstStyle/>
          <a:p>
            <a:r>
              <a:rPr lang="en-US" sz="1200" dirty="0"/>
              <a:t>*Recruits for the past year</a:t>
            </a:r>
          </a:p>
        </p:txBody>
      </p:sp>
      <p:pic>
        <p:nvPicPr>
          <p:cNvPr id="5" name="Picture 4"/>
          <p:cNvPicPr>
            <a:picLocks noChangeAspect="1"/>
          </p:cNvPicPr>
          <p:nvPr/>
        </p:nvPicPr>
        <p:blipFill rotWithShape="1">
          <a:blip r:embed="rId4" cstate="print">
            <a:extLst>
              <a:ext uri="{28A0092B-C50C-407E-A947-70E740481C1C}">
                <a14:useLocalDpi xmlns:a14="http://schemas.microsoft.com/office/drawing/2010/main" val="0"/>
              </a:ext>
            </a:extLst>
          </a:blip>
          <a:srcRect b="17669"/>
          <a:stretch/>
        </p:blipFill>
        <p:spPr>
          <a:xfrm>
            <a:off x="1636713" y="3581400"/>
            <a:ext cx="592445" cy="695325"/>
          </a:xfrm>
          <a:prstGeom prst="rect">
            <a:avLst/>
          </a:prstGeom>
        </p:spPr>
      </p:pic>
      <p:pic>
        <p:nvPicPr>
          <p:cNvPr id="3"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647825" y="1390650"/>
            <a:ext cx="545007" cy="762000"/>
          </a:xfrm>
          <a:prstGeom prst="rect">
            <a:avLst/>
          </a:prstGeom>
        </p:spPr>
      </p:pic>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Footer Placeholder 1"/>
          <p:cNvSpPr txBox="1">
            <a:spLocks noChangeArrowheads="1"/>
          </p:cNvSpPr>
          <p:nvPr/>
        </p:nvSpPr>
        <p:spPr bwMode="auto">
          <a:xfrm>
            <a:off x="32004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May 2015</a:t>
            </a:r>
            <a:endParaRPr lang="en-US" sz="1200" dirty="0">
              <a:solidFill>
                <a:srgbClr val="898989"/>
              </a:solidFill>
              <a:latin typeface="Calibri" pitchFamily="34" charset="0"/>
            </a:endParaRPr>
          </a:p>
        </p:txBody>
      </p:sp>
      <p:sp>
        <p:nvSpPr>
          <p:cNvPr id="38914" name="Title 1"/>
          <p:cNvSpPr txBox="1">
            <a:spLocks noChangeArrowheads="1"/>
          </p:cNvSpPr>
          <p:nvPr/>
        </p:nvSpPr>
        <p:spPr bwMode="auto">
          <a:xfrm>
            <a:off x="0" y="0"/>
            <a:ext cx="8610600" cy="5334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Research Recruitment Update*:</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pic>
        <p:nvPicPr>
          <p:cNvPr id="38916" name="Picture 9" descr="Aylward.jpg"/>
          <p:cNvPicPr>
            <a:picLocks noChangeAspect="1"/>
          </p:cNvPicPr>
          <p:nvPr/>
        </p:nvPicPr>
        <p:blipFill>
          <a:blip r:embed="rId3" cstate="print"/>
          <a:srcRect/>
          <a:stretch>
            <a:fillRect/>
          </a:stretch>
        </p:blipFill>
        <p:spPr bwMode="auto">
          <a:xfrm>
            <a:off x="1114425" y="1390650"/>
            <a:ext cx="533400" cy="711200"/>
          </a:xfrm>
          <a:prstGeom prst="rect">
            <a:avLst/>
          </a:prstGeom>
          <a:noFill/>
          <a:ln w="9525">
            <a:noFill/>
            <a:miter lim="800000"/>
            <a:headEnd/>
            <a:tailEnd/>
          </a:ln>
        </p:spPr>
      </p:pic>
      <p:pic>
        <p:nvPicPr>
          <p:cNvPr id="38917" name="Picture 10" descr="Baek-Kim.jpg"/>
          <p:cNvPicPr>
            <a:picLocks noChangeAspect="1"/>
          </p:cNvPicPr>
          <p:nvPr/>
        </p:nvPicPr>
        <p:blipFill>
          <a:blip r:embed="rId4" cstate="print"/>
          <a:srcRect/>
          <a:stretch>
            <a:fillRect/>
          </a:stretch>
        </p:blipFill>
        <p:spPr bwMode="auto">
          <a:xfrm>
            <a:off x="1066800" y="3048000"/>
            <a:ext cx="644525" cy="709613"/>
          </a:xfrm>
          <a:prstGeom prst="rect">
            <a:avLst/>
          </a:prstGeom>
          <a:noFill/>
          <a:ln w="9525">
            <a:noFill/>
            <a:miter lim="800000"/>
            <a:headEnd/>
            <a:tailEnd/>
          </a:ln>
        </p:spPr>
      </p:pic>
      <p:graphicFrame>
        <p:nvGraphicFramePr>
          <p:cNvPr id="9" name="Group 58"/>
          <p:cNvGraphicFramePr>
            <a:graphicFrameLocks noGrp="1"/>
          </p:cNvGraphicFramePr>
          <p:nvPr>
            <p:extLst>
              <p:ext uri="{D42A27DB-BD31-4B8C-83A1-F6EECF244321}">
                <p14:modId xmlns:p14="http://schemas.microsoft.com/office/powerpoint/2010/main" val="224793029"/>
              </p:ext>
            </p:extLst>
          </p:nvPr>
        </p:nvGraphicFramePr>
        <p:xfrm>
          <a:off x="76200" y="596601"/>
          <a:ext cx="8953499" cy="5343797"/>
        </p:xfrm>
        <a:graphic>
          <a:graphicData uri="http://schemas.openxmlformats.org/drawingml/2006/table">
            <a:tbl>
              <a:tblPr>
                <a:tableStyleId>{35758FB7-9AC5-4552-8A53-C91805E547FA}</a:tableStyleId>
              </a:tblPr>
              <a:tblGrid>
                <a:gridCol w="685800"/>
                <a:gridCol w="685800"/>
                <a:gridCol w="1143000"/>
                <a:gridCol w="609600"/>
                <a:gridCol w="685800"/>
                <a:gridCol w="1447800"/>
                <a:gridCol w="3695699"/>
              </a:tblGrid>
              <a:tr h="547733">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NAME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PHOTO</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CENTER</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TITLE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START DATE</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RECRUITED FROM</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200" b="1" u="none" strike="noStrike" cap="none" normalizeH="0" baseline="0" dirty="0" smtClean="0">
                          <a:ln>
                            <a:noFill/>
                          </a:ln>
                          <a:effectLst/>
                        </a:rPr>
                        <a:t>RESEARCH INTERESTS</a:t>
                      </a:r>
                      <a:endParaRPr kumimoji="0" lang="en-US" sz="1200" b="1" i="0" u="none" strike="noStrike" cap="none" normalizeH="0" baseline="0" dirty="0" smtClean="0">
                        <a:ln>
                          <a:noFill/>
                        </a:ln>
                        <a:solidFill>
                          <a:srgbClr val="000000"/>
                        </a:solidFill>
                        <a:effectLst/>
                        <a:latin typeface="Calibri" pitchFamily="34" charset="0"/>
                        <a:cs typeface="Arial" charset="0"/>
                      </a:endParaRPr>
                    </a:p>
                  </a:txBody>
                  <a:tcPr horzOverflow="overflow">
                    <a:solidFill>
                      <a:srgbClr val="61B6FF">
                        <a:alpha val="50196"/>
                      </a:srgbClr>
                    </a:solidFill>
                  </a:tcPr>
                </a:tc>
              </a:tr>
              <a:tr h="13693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err="1" smtClean="0">
                          <a:ln>
                            <a:noFill/>
                          </a:ln>
                          <a:solidFill>
                            <a:srgbClr val="000000"/>
                          </a:solidFill>
                          <a:effectLst/>
                          <a:latin typeface="+mn-lt"/>
                          <a:cs typeface="Arial" charset="0"/>
                        </a:rPr>
                        <a:t>Rheinhallt</a:t>
                      </a:r>
                      <a:r>
                        <a:rPr kumimoji="0" lang="en-US" sz="1100" b="0" i="0" u="none" strike="noStrike" cap="none" normalizeH="0" baseline="0" dirty="0" smtClean="0">
                          <a:ln>
                            <a:noFill/>
                          </a:ln>
                          <a:solidFill>
                            <a:srgbClr val="000000"/>
                          </a:solidFill>
                          <a:effectLst/>
                          <a:latin typeface="+mn-lt"/>
                          <a:cs typeface="Arial" charset="0"/>
                        </a:rPr>
                        <a:t> M. Jones, PhD </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Center for Transplantation and Immune-Mediated  Disorders (CTID)</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Assistant Professor</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November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Department of Pathology, Emory University</a:t>
                      </a:r>
                    </a:p>
                  </a:txBody>
                  <a:tcPr marL="0" marR="0" marT="0" marB="0" horzOverflow="overflow">
                    <a:solidFill>
                      <a:schemeClr val="accent1">
                        <a:lumMod val="60000"/>
                        <a:lumOff val="40000"/>
                        <a:alpha val="50196"/>
                      </a:schemeClr>
                    </a:solidFill>
                  </a:tcPr>
                </a:tc>
                <a:tc>
                  <a:txBody>
                    <a:bodyPr/>
                    <a:lstStyle/>
                    <a:p>
                      <a:r>
                        <a:rPr lang="en-US" sz="900" b="1" i="0" u="sng" strike="noStrike" baseline="0" dirty="0" smtClean="0">
                          <a:solidFill>
                            <a:schemeClr val="dk1"/>
                          </a:solidFill>
                          <a:latin typeface="+mn-lt"/>
                          <a:ea typeface="+mn-ea"/>
                          <a:cs typeface="+mn-cs"/>
                        </a:rPr>
                        <a:t>Proposed Research Projects and Goals </a:t>
                      </a:r>
                      <a:endParaRPr lang="en-US" sz="900" b="0" i="0" u="none" strike="noStrike" baseline="0" dirty="0" smtClean="0">
                        <a:solidFill>
                          <a:schemeClr val="dk1"/>
                        </a:solidFill>
                        <a:latin typeface="+mn-lt"/>
                        <a:ea typeface="+mn-ea"/>
                        <a:cs typeface="+mn-cs"/>
                      </a:endParaRPr>
                    </a:p>
                    <a:p>
                      <a:r>
                        <a:rPr lang="en-US" sz="900" b="0" i="0" u="none" strike="noStrike" baseline="0" dirty="0" smtClean="0">
                          <a:solidFill>
                            <a:schemeClr val="dk1"/>
                          </a:solidFill>
                          <a:latin typeface="+mn-lt"/>
                          <a:ea typeface="+mn-ea"/>
                          <a:cs typeface="+mn-cs"/>
                        </a:rPr>
                        <a:t>The commensal microbiota that reside intimately with epithelial surfaces are increasingly recognized as important actors in a variety of host physiological and pathological events. For example, recent advances have implicated a role for the microbiota in epithelial cell cycle regulation and stem cell dynamics, thus suggesting that a “</a:t>
                      </a:r>
                      <a:r>
                        <a:rPr lang="en-US" sz="900" b="0" i="0" u="none" strike="noStrike" baseline="0" dirty="0" err="1" smtClean="0">
                          <a:solidFill>
                            <a:schemeClr val="dk1"/>
                          </a:solidFill>
                          <a:latin typeface="+mn-lt"/>
                          <a:ea typeface="+mn-ea"/>
                          <a:cs typeface="+mn-cs"/>
                        </a:rPr>
                        <a:t>dysbiosis</a:t>
                      </a:r>
                      <a:r>
                        <a:rPr lang="en-US" sz="900" b="0" i="0" u="none" strike="noStrike" baseline="0" dirty="0" smtClean="0">
                          <a:solidFill>
                            <a:schemeClr val="dk1"/>
                          </a:solidFill>
                          <a:latin typeface="+mn-lt"/>
                          <a:ea typeface="+mn-ea"/>
                          <a:cs typeface="+mn-cs"/>
                        </a:rPr>
                        <a:t>” of this relationship may lead to the initiation and progression of pathological conditions. </a:t>
                      </a:r>
                      <a:r>
                        <a:rPr lang="en-US" sz="900" b="0" i="0" u="sng" strike="noStrike" baseline="0" dirty="0" smtClean="0">
                          <a:solidFill>
                            <a:schemeClr val="dk1"/>
                          </a:solidFill>
                          <a:latin typeface="+mn-lt"/>
                          <a:ea typeface="+mn-ea"/>
                          <a:cs typeface="+mn-cs"/>
                        </a:rPr>
                        <a:t>However, there is a </a:t>
                      </a:r>
                      <a:r>
                        <a:rPr lang="en-US" sz="900" b="1" i="1" u="sng" strike="noStrike" baseline="0" dirty="0" smtClean="0">
                          <a:solidFill>
                            <a:schemeClr val="dk1"/>
                          </a:solidFill>
                          <a:latin typeface="+mn-lt"/>
                          <a:ea typeface="+mn-ea"/>
                          <a:cs typeface="+mn-cs"/>
                        </a:rPr>
                        <a:t>gap in the knowledge </a:t>
                      </a:r>
                      <a:r>
                        <a:rPr lang="en-US" sz="900" b="0" i="0" u="sng" strike="noStrike" baseline="0" dirty="0" smtClean="0">
                          <a:solidFill>
                            <a:schemeClr val="dk1"/>
                          </a:solidFill>
                          <a:latin typeface="+mn-lt"/>
                          <a:ea typeface="+mn-ea"/>
                          <a:cs typeface="+mn-cs"/>
                        </a:rPr>
                        <a:t>concerning a mechanistic understanding of how the commensal microbiota influences these processes</a:t>
                      </a:r>
                      <a:r>
                        <a:rPr lang="en-US" sz="900" b="0" i="0" u="none" strike="noStrike" baseline="0" dirty="0" smtClean="0">
                          <a:solidFill>
                            <a:schemeClr val="dk1"/>
                          </a:solidFill>
                          <a:latin typeface="+mn-lt"/>
                          <a:ea typeface="+mn-ea"/>
                          <a:cs typeface="+mn-cs"/>
                        </a:rPr>
                        <a:t>. The goal of my research is to identify the cell signaling pathways, the bacterial community structure, and the microbial products that mediate the influences of the microbiota on human health. The </a:t>
                      </a:r>
                      <a:r>
                        <a:rPr lang="en-US" sz="900" b="1" i="1" u="none" strike="noStrike" baseline="0" dirty="0" smtClean="0">
                          <a:solidFill>
                            <a:schemeClr val="dk1"/>
                          </a:solidFill>
                          <a:latin typeface="+mn-lt"/>
                          <a:ea typeface="+mn-ea"/>
                          <a:cs typeface="+mn-cs"/>
                        </a:rPr>
                        <a:t>short term objective </a:t>
                      </a:r>
                      <a:r>
                        <a:rPr lang="en-US" sz="900" b="0" i="0" u="none" strike="noStrike" baseline="0" dirty="0" smtClean="0">
                          <a:solidFill>
                            <a:schemeClr val="dk1"/>
                          </a:solidFill>
                          <a:latin typeface="+mn-lt"/>
                          <a:ea typeface="+mn-ea"/>
                          <a:cs typeface="+mn-cs"/>
                        </a:rPr>
                        <a:t>is to identify how perturbations to the microbiota influence stem cell turnover, and by extension tumor initiation or progression – and ultimately, how deliberate manipulation of the microbiota may offer a therapeutic strategy</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196"/>
                      </a:schemeClr>
                    </a:solidFill>
                  </a:tcPr>
                </a:tc>
              </a:tr>
              <a:tr h="13693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err="1" smtClean="0">
                          <a:ln>
                            <a:noFill/>
                          </a:ln>
                          <a:solidFill>
                            <a:srgbClr val="000000"/>
                          </a:solidFill>
                          <a:effectLst/>
                          <a:latin typeface="+mn-lt"/>
                          <a:cs typeface="Arial" charset="0"/>
                        </a:rPr>
                        <a:t>Hee</a:t>
                      </a:r>
                      <a:r>
                        <a:rPr kumimoji="0" lang="en-US" sz="1100" b="0" i="0" u="none" strike="noStrike" cap="none" normalizeH="0" baseline="0" dirty="0" smtClean="0">
                          <a:ln>
                            <a:noFill/>
                          </a:ln>
                          <a:solidFill>
                            <a:srgbClr val="000000"/>
                          </a:solidFill>
                          <a:effectLst/>
                          <a:latin typeface="+mn-lt"/>
                          <a:cs typeface="Arial" charset="0"/>
                        </a:rPr>
                        <a:t> </a:t>
                      </a:r>
                      <a:r>
                        <a:rPr kumimoji="0" lang="en-US" sz="1100" b="0" i="0" u="none" strike="noStrike" cap="none" normalizeH="0" baseline="0" dirty="0" err="1" smtClean="0">
                          <a:ln>
                            <a:noFill/>
                          </a:ln>
                          <a:solidFill>
                            <a:srgbClr val="000000"/>
                          </a:solidFill>
                          <a:effectLst/>
                          <a:latin typeface="+mn-lt"/>
                          <a:cs typeface="Arial" charset="0"/>
                        </a:rPr>
                        <a:t>Cheol</a:t>
                      </a:r>
                      <a:r>
                        <a:rPr kumimoji="0" lang="en-US" sz="1100" b="0" i="0" u="none" strike="noStrike" cap="none" normalizeH="0" baseline="0" dirty="0" smtClean="0">
                          <a:ln>
                            <a:noFill/>
                          </a:ln>
                          <a:solidFill>
                            <a:srgbClr val="000000"/>
                          </a:solidFill>
                          <a:effectLst/>
                          <a:latin typeface="+mn-lt"/>
                          <a:cs typeface="Arial" charset="0"/>
                        </a:rPr>
                        <a:t> Cho, PhD </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smtClean="0">
                          <a:ln>
                            <a:noFill/>
                          </a:ln>
                          <a:solidFill>
                            <a:srgbClr val="000000"/>
                          </a:solidFill>
                          <a:effectLst/>
                          <a:latin typeface="Calibri" pitchFamily="34" charset="0"/>
                          <a:cs typeface="Arial" charset="0"/>
                        </a:rPr>
                        <a:t>Center for Cardiovascular Biology (CCB)</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Associate Professor</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September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Cedars-Sinai Medical Center in Los Angeles</a:t>
                      </a:r>
                    </a:p>
                  </a:txBody>
                  <a:tcPr marL="0" marR="0" marT="0" marB="0" horzOverflow="overflow">
                    <a:solidFill>
                      <a:schemeClr val="accent1">
                        <a:lumMod val="60000"/>
                        <a:lumOff val="40000"/>
                        <a:alpha val="50196"/>
                      </a:schemeClr>
                    </a:solidFill>
                  </a:tcPr>
                </a:tc>
                <a:tc>
                  <a:txBody>
                    <a:bodyPr/>
                    <a:lstStyle/>
                    <a:p>
                      <a:pPr marL="0" lvl="2" indent="0">
                        <a:buFont typeface="Arial" panose="020B0604020202020204" pitchFamily="34" charset="0"/>
                        <a:buNone/>
                      </a:pPr>
                      <a:r>
                        <a:rPr kumimoji="0" lang="en-US" sz="900" b="0" i="0" u="none" strike="noStrike" cap="none" normalizeH="0" baseline="0" dirty="0" smtClean="0">
                          <a:ln>
                            <a:noFill/>
                          </a:ln>
                          <a:solidFill>
                            <a:srgbClr val="000000"/>
                          </a:solidFill>
                          <a:effectLst/>
                          <a:latin typeface="Calibri" pitchFamily="34" charset="0"/>
                          <a:cs typeface="Arial" charset="0"/>
                        </a:rPr>
                        <a:t>Bioengineering of cardiac pacemakers, gene and stem cell-based therapies</a:t>
                      </a:r>
                    </a:p>
                  </a:txBody>
                  <a:tcPr marL="0" marR="0" marT="0" marB="0" horzOverflow="overflow">
                    <a:solidFill>
                      <a:schemeClr val="accent1">
                        <a:lumMod val="60000"/>
                        <a:lumOff val="40000"/>
                        <a:alpha val="50196"/>
                      </a:schemeClr>
                    </a:solidFill>
                  </a:tcPr>
                </a:tc>
              </a:tr>
              <a:tr h="1369332">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100" b="0" i="0" u="none" strike="noStrike" cap="none" normalizeH="0" baseline="0" dirty="0" err="1" smtClean="0">
                          <a:ln>
                            <a:noFill/>
                          </a:ln>
                          <a:solidFill>
                            <a:srgbClr val="000000"/>
                          </a:solidFill>
                          <a:effectLst/>
                          <a:latin typeface="+mn-lt"/>
                          <a:cs typeface="Arial" charset="0"/>
                        </a:rPr>
                        <a:t>Mehul</a:t>
                      </a:r>
                      <a:r>
                        <a:rPr kumimoji="0" lang="en-US" sz="1100" b="0" i="0" u="none" strike="noStrike" cap="none" normalizeH="0" baseline="0" dirty="0" smtClean="0">
                          <a:ln>
                            <a:noFill/>
                          </a:ln>
                          <a:solidFill>
                            <a:srgbClr val="000000"/>
                          </a:solidFill>
                          <a:effectLst/>
                          <a:latin typeface="+mn-lt"/>
                          <a:cs typeface="Arial" charset="0"/>
                        </a:rPr>
                        <a:t> V. </a:t>
                      </a:r>
                      <a:r>
                        <a:rPr kumimoji="0" lang="en-US" sz="1100" b="0" i="0" u="none" strike="noStrike" cap="none" normalizeH="0" baseline="0" dirty="0" err="1" smtClean="0">
                          <a:ln>
                            <a:noFill/>
                          </a:ln>
                          <a:solidFill>
                            <a:srgbClr val="000000"/>
                          </a:solidFill>
                          <a:effectLst/>
                          <a:latin typeface="+mn-lt"/>
                          <a:cs typeface="Arial" charset="0"/>
                        </a:rPr>
                        <a:t>Raval</a:t>
                      </a:r>
                      <a:r>
                        <a:rPr kumimoji="0" lang="en-US" sz="1100" b="0" i="0" u="none" strike="noStrike" cap="none" normalizeH="0" baseline="0" dirty="0" smtClean="0">
                          <a:ln>
                            <a:noFill/>
                          </a:ln>
                          <a:solidFill>
                            <a:srgbClr val="000000"/>
                          </a:solidFill>
                          <a:effectLst/>
                          <a:latin typeface="+mn-lt"/>
                          <a:cs typeface="Arial" charset="0"/>
                        </a:rPr>
                        <a:t>, MD, MS</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100" b="0" i="0" u="none" strike="noStrike" cap="none" normalizeH="0" baseline="0" dirty="0" smtClean="0">
                        <a:ln>
                          <a:noFill/>
                        </a:ln>
                        <a:solidFill>
                          <a:srgbClr val="000000"/>
                        </a:solidFill>
                        <a:effectLst/>
                        <a:latin typeface="Calibri" pitchFamily="34" charset="0"/>
                        <a:cs typeface="Arial" charset="0"/>
                      </a:endParaRPr>
                    </a:p>
                  </a:txBody>
                  <a:tcPr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Clinical Outcomes Research and Public Health (CORPH)</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Pediatric Surgeon</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July 2014</a:t>
                      </a:r>
                    </a:p>
                  </a:txBody>
                  <a:tcPr marL="0" marR="0" marT="0" marB="0" horzOverflow="overflow">
                    <a:solidFill>
                      <a:schemeClr val="accent1">
                        <a:lumMod val="60000"/>
                        <a:lumOff val="40000"/>
                        <a:alpha val="50196"/>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100" b="0" i="0" u="none" strike="noStrike" cap="none" normalizeH="0" baseline="0" dirty="0" smtClean="0">
                          <a:ln>
                            <a:noFill/>
                          </a:ln>
                          <a:solidFill>
                            <a:srgbClr val="000000"/>
                          </a:solidFill>
                          <a:effectLst/>
                          <a:latin typeface="Calibri" pitchFamily="34" charset="0"/>
                          <a:cs typeface="Arial" charset="0"/>
                        </a:rPr>
                        <a:t>Nationwide Children’s Hospital, Columbus, OH</a:t>
                      </a:r>
                    </a:p>
                  </a:txBody>
                  <a:tcPr marL="0" marR="0" marT="0" marB="0" horzOverflow="overflow">
                    <a:solidFill>
                      <a:schemeClr val="accent1">
                        <a:lumMod val="60000"/>
                        <a:lumOff val="40000"/>
                        <a:alpha val="50196"/>
                      </a:schemeClr>
                    </a:solidFill>
                  </a:tcPr>
                </a:tc>
                <a:tc>
                  <a:txBody>
                    <a:bodyPr/>
                    <a:lstStyle/>
                    <a:p>
                      <a:pPr marL="0" lvl="2" indent="0">
                        <a:buFont typeface="Arial" panose="020B0604020202020204" pitchFamily="34" charset="0"/>
                        <a:buNone/>
                      </a:pPr>
                      <a:r>
                        <a:rPr lang="en-US" sz="900" dirty="0" smtClean="0"/>
                        <a:t>• Improving outcomes in children's surgical care and limiting costs </a:t>
                      </a:r>
                      <a:br>
                        <a:rPr lang="en-US" sz="900" dirty="0" smtClean="0"/>
                      </a:br>
                      <a:r>
                        <a:rPr lang="en-US" sz="900" dirty="0" smtClean="0"/>
                        <a:t>• Patient safety </a:t>
                      </a:r>
                      <a:br>
                        <a:rPr lang="en-US" sz="900" dirty="0" smtClean="0"/>
                      </a:br>
                      <a:r>
                        <a:rPr lang="en-US" sz="900" dirty="0" smtClean="0"/>
                        <a:t>• Performance of retrospective data review as well as coordination of randomized trials </a:t>
                      </a:r>
                      <a:br>
                        <a:rPr lang="en-US" sz="900" dirty="0" smtClean="0"/>
                      </a:br>
                      <a:r>
                        <a:rPr lang="en-US" sz="900" dirty="0" smtClean="0"/>
                        <a:t>• Long-term quality of life improvement assessments </a:t>
                      </a:r>
                      <a:br>
                        <a:rPr lang="en-US" sz="900" dirty="0" smtClean="0"/>
                      </a:br>
                      <a:r>
                        <a:rPr lang="en-US" sz="900" dirty="0" smtClean="0"/>
                        <a:t>• Regional collaborative quality improvement efforts </a:t>
                      </a:r>
                      <a:br>
                        <a:rPr lang="en-US" sz="900" dirty="0" smtClean="0"/>
                      </a:br>
                      <a:r>
                        <a:rPr lang="en-US" sz="900" dirty="0" smtClean="0"/>
                        <a:t>• Quality measure indicator development </a:t>
                      </a:r>
                      <a:br>
                        <a:rPr lang="en-US" sz="900" dirty="0" smtClean="0"/>
                      </a:br>
                      <a:r>
                        <a:rPr lang="en-US" sz="900" dirty="0" smtClean="0"/>
                        <a:t>• Fiscal transparency and cost-effectiveness </a:t>
                      </a:r>
                      <a:endParaRPr kumimoji="0" lang="en-US" sz="900" b="0" i="0" u="none" strike="noStrike" cap="none" normalizeH="0" baseline="0" dirty="0" smtClean="0">
                        <a:ln>
                          <a:noFill/>
                        </a:ln>
                        <a:solidFill>
                          <a:srgbClr val="000000"/>
                        </a:solidFill>
                        <a:effectLst/>
                        <a:latin typeface="Calibri" pitchFamily="34" charset="0"/>
                        <a:cs typeface="Arial" charset="0"/>
                      </a:endParaRPr>
                    </a:p>
                  </a:txBody>
                  <a:tcPr marL="0" marR="0" marT="0" marB="0" horzOverflow="overflow">
                    <a:solidFill>
                      <a:schemeClr val="accent1">
                        <a:lumMod val="60000"/>
                        <a:lumOff val="40000"/>
                        <a:alpha val="50196"/>
                      </a:schemeClr>
                    </a:solidFill>
                  </a:tcPr>
                </a:tc>
              </a:tr>
            </a:tbl>
          </a:graphicData>
        </a:graphic>
      </p:graphicFrame>
      <p:sp>
        <p:nvSpPr>
          <p:cNvPr id="38922" name="TextBox 15"/>
          <p:cNvSpPr txBox="1">
            <a:spLocks noChangeArrowheads="1"/>
          </p:cNvSpPr>
          <p:nvPr/>
        </p:nvSpPr>
        <p:spPr bwMode="auto">
          <a:xfrm>
            <a:off x="200025" y="6572250"/>
            <a:ext cx="2895600" cy="276225"/>
          </a:xfrm>
          <a:prstGeom prst="rect">
            <a:avLst/>
          </a:prstGeom>
          <a:noFill/>
          <a:ln w="9525">
            <a:noFill/>
            <a:miter lim="800000"/>
            <a:headEnd/>
            <a:tailEnd/>
          </a:ln>
        </p:spPr>
        <p:txBody>
          <a:bodyPr>
            <a:spAutoFit/>
          </a:bodyPr>
          <a:lstStyle/>
          <a:p>
            <a:r>
              <a:rPr lang="en-US" sz="1200" dirty="0"/>
              <a:t>*Recruits for the past year</a:t>
            </a:r>
          </a:p>
        </p:txBody>
      </p:sp>
      <p:pic>
        <p:nvPicPr>
          <p:cNvPr id="14" name="Picture 13"/>
          <p:cNvPicPr>
            <a:picLocks noChangeAspect="1"/>
          </p:cNvPicPr>
          <p:nvPr/>
        </p:nvPicPr>
        <p:blipFill rotWithShape="1">
          <a:blip r:embed="rId5">
            <a:extLst>
              <a:ext uri="{28A0092B-C50C-407E-A947-70E740481C1C}">
                <a14:useLocalDpi xmlns:a14="http://schemas.microsoft.com/office/drawing/2010/main" val="0"/>
              </a:ext>
            </a:extLst>
          </a:blip>
          <a:srcRect l="11963" t="7801" r="11963" b="8339"/>
          <a:stretch/>
        </p:blipFill>
        <p:spPr>
          <a:xfrm>
            <a:off x="851568" y="4600575"/>
            <a:ext cx="511396" cy="704655"/>
          </a:xfrm>
          <a:prstGeom prst="rect">
            <a:avLst/>
          </a:prstGeom>
        </p:spPr>
      </p:pic>
      <p:pic>
        <p:nvPicPr>
          <p:cNvPr id="15"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851568" y="3257550"/>
            <a:ext cx="494641" cy="67634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2" name="Picture 11"/>
          <p:cNvPicPr>
            <a:picLocks noChangeAspect="1"/>
          </p:cNvPicPr>
          <p:nvPr/>
        </p:nvPicPr>
        <p:blipFill rotWithShape="1">
          <a:blip r:embed="rId7">
            <a:extLst>
              <a:ext uri="{28A0092B-C50C-407E-A947-70E740481C1C}">
                <a14:useLocalDpi xmlns:a14="http://schemas.microsoft.com/office/drawing/2010/main" val="0"/>
              </a:ext>
            </a:extLst>
          </a:blip>
          <a:srcRect l="20000" r="25500" b="33500"/>
          <a:stretch/>
        </p:blipFill>
        <p:spPr>
          <a:xfrm>
            <a:off x="813468" y="1181100"/>
            <a:ext cx="582863" cy="711200"/>
          </a:xfrm>
          <a:prstGeom prst="rect">
            <a:avLst/>
          </a:prstGeom>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Rectangle 112"/>
          <p:cNvSpPr/>
          <p:nvPr/>
        </p:nvSpPr>
        <p:spPr>
          <a:xfrm>
            <a:off x="1066800" y="1254737"/>
            <a:ext cx="7589838" cy="3384550"/>
          </a:xfrm>
          <a:prstGeom prst="rect">
            <a:avLst/>
          </a:prstGeom>
          <a:solidFill>
            <a:srgbClr val="F7F0DE"/>
          </a:solidFill>
          <a:ln w="15873">
            <a:solidFill>
              <a:srgbClr val="000000"/>
            </a:solidFill>
            <a:prstDash val="solid"/>
            <a:round/>
            <a:tailEnd type="arrow"/>
          </a:ln>
          <a:effectLst>
            <a:outerShdw dist="38096" dir="2700000" algn="tl">
              <a:srgbClr val="000000">
                <a:alpha val="43000"/>
              </a:srgbClr>
            </a:outerShdw>
          </a:effectLst>
        </p:spPr>
        <p:txBody>
          <a:bodyPr anchorCtr="1"/>
          <a:lstStyle/>
          <a:p>
            <a:pPr algn="ctr" fontAlgn="auto">
              <a:spcBef>
                <a:spcPts val="0"/>
              </a:spcBef>
              <a:spcAft>
                <a:spcPts val="0"/>
              </a:spcAft>
              <a:defRPr sz="1800" b="0" i="0" u="none" strike="noStrike" kern="0" cap="none" spc="0" baseline="0">
                <a:solidFill>
                  <a:srgbClr val="000000"/>
                </a:solidFill>
                <a:uFillTx/>
              </a:defRPr>
            </a:pPr>
            <a:endParaRPr lang="en-US" sz="2400" kern="0">
              <a:solidFill>
                <a:srgbClr val="000000"/>
              </a:solidFill>
              <a:latin typeface="+mn-lt"/>
              <a:cs typeface="+mn-cs"/>
            </a:endParaRPr>
          </a:p>
        </p:txBody>
      </p:sp>
      <p:sp>
        <p:nvSpPr>
          <p:cNvPr id="16387" name="TextBox 12"/>
          <p:cNvSpPr txBox="1">
            <a:spLocks noChangeArrowheads="1"/>
          </p:cNvSpPr>
          <p:nvPr/>
        </p:nvSpPr>
        <p:spPr bwMode="auto">
          <a:xfrm>
            <a:off x="6329568" y="1385799"/>
            <a:ext cx="2408882" cy="861774"/>
          </a:xfrm>
          <a:prstGeom prst="rect">
            <a:avLst/>
          </a:prstGeom>
          <a:noFill/>
          <a:ln w="9525">
            <a:noFill/>
            <a:miter lim="800000"/>
            <a:headEnd/>
            <a:tailEnd/>
          </a:ln>
        </p:spPr>
        <p:txBody>
          <a:bodyPr wrap="square">
            <a:spAutoFit/>
          </a:bodyPr>
          <a:lstStyle/>
          <a:p>
            <a:r>
              <a:rPr lang="en-US" sz="1200" b="1" dirty="0">
                <a:solidFill>
                  <a:srgbClr val="000000"/>
                </a:solidFill>
                <a:latin typeface="+mn-lt"/>
              </a:rPr>
              <a:t>Patrick </a:t>
            </a:r>
            <a:r>
              <a:rPr lang="en-US" sz="1200" b="1" dirty="0" err="1">
                <a:solidFill>
                  <a:srgbClr val="000000"/>
                </a:solidFill>
                <a:latin typeface="+mn-lt"/>
              </a:rPr>
              <a:t>Frias</a:t>
            </a:r>
            <a:endParaRPr lang="en-US" sz="1200" b="1" dirty="0">
              <a:solidFill>
                <a:srgbClr val="000000"/>
              </a:solidFill>
              <a:latin typeface="+mn-lt"/>
            </a:endParaRPr>
          </a:p>
          <a:p>
            <a:r>
              <a:rPr lang="en-US" sz="1200" dirty="0" smtClean="0">
                <a:solidFill>
                  <a:srgbClr val="000000"/>
                </a:solidFill>
                <a:latin typeface="+mn-lt"/>
              </a:rPr>
              <a:t>Chief Operating Officer &amp; </a:t>
            </a:r>
          </a:p>
          <a:p>
            <a:r>
              <a:rPr lang="en-US" sz="1200" dirty="0" smtClean="0">
                <a:solidFill>
                  <a:srgbClr val="000000"/>
                </a:solidFill>
                <a:latin typeface="+mn-lt"/>
              </a:rPr>
              <a:t>Chief</a:t>
            </a:r>
            <a:r>
              <a:rPr lang="en-US" sz="1200" dirty="0">
                <a:solidFill>
                  <a:srgbClr val="000000"/>
                </a:solidFill>
                <a:latin typeface="+mn-lt"/>
              </a:rPr>
              <a:t>, Children’s </a:t>
            </a:r>
            <a:r>
              <a:rPr lang="en-US" sz="1200" dirty="0" smtClean="0">
                <a:solidFill>
                  <a:srgbClr val="000000"/>
                </a:solidFill>
                <a:latin typeface="+mn-lt"/>
              </a:rPr>
              <a:t>Physician Group</a:t>
            </a:r>
          </a:p>
          <a:p>
            <a:endParaRPr lang="en-US" sz="1400" dirty="0">
              <a:solidFill>
                <a:srgbClr val="000000"/>
              </a:solidFill>
              <a:latin typeface="+mn-lt"/>
            </a:endParaRPr>
          </a:p>
        </p:txBody>
      </p:sp>
      <p:sp>
        <p:nvSpPr>
          <p:cNvPr id="16388" name="TextBox 14"/>
          <p:cNvSpPr txBox="1">
            <a:spLocks noChangeArrowheads="1"/>
          </p:cNvSpPr>
          <p:nvPr/>
        </p:nvSpPr>
        <p:spPr bwMode="auto">
          <a:xfrm>
            <a:off x="3749675" y="1816100"/>
            <a:ext cx="2184637" cy="461665"/>
          </a:xfrm>
          <a:prstGeom prst="rect">
            <a:avLst/>
          </a:prstGeom>
          <a:noFill/>
          <a:ln w="9525">
            <a:noFill/>
            <a:miter lim="800000"/>
            <a:headEnd/>
            <a:tailEnd/>
          </a:ln>
        </p:spPr>
        <p:txBody>
          <a:bodyPr wrap="none">
            <a:spAutoFit/>
          </a:bodyPr>
          <a:lstStyle/>
          <a:p>
            <a:r>
              <a:rPr lang="en-US" sz="1200" b="1" dirty="0">
                <a:solidFill>
                  <a:srgbClr val="000000"/>
                </a:solidFill>
                <a:latin typeface="+mn-lt"/>
              </a:rPr>
              <a:t>Barbara Stoll</a:t>
            </a:r>
          </a:p>
          <a:p>
            <a:r>
              <a:rPr lang="en-US" sz="1200" dirty="0" smtClean="0">
                <a:solidFill>
                  <a:srgbClr val="000000"/>
                </a:solidFill>
                <a:latin typeface="+mn-lt"/>
              </a:rPr>
              <a:t>Chair, </a:t>
            </a:r>
            <a:r>
              <a:rPr lang="en-US" sz="1200" dirty="0">
                <a:solidFill>
                  <a:srgbClr val="000000"/>
                </a:solidFill>
                <a:latin typeface="+mn-lt"/>
              </a:rPr>
              <a:t>Department of Pediatrics</a:t>
            </a:r>
          </a:p>
        </p:txBody>
      </p:sp>
      <p:sp>
        <p:nvSpPr>
          <p:cNvPr id="16389" name="TextBox 33"/>
          <p:cNvSpPr txBox="1">
            <a:spLocks noChangeArrowheads="1"/>
          </p:cNvSpPr>
          <p:nvPr/>
        </p:nvSpPr>
        <p:spPr bwMode="auto">
          <a:xfrm>
            <a:off x="6257925" y="3768327"/>
            <a:ext cx="1378839" cy="646331"/>
          </a:xfrm>
          <a:prstGeom prst="rect">
            <a:avLst/>
          </a:prstGeom>
          <a:noFill/>
          <a:ln w="9525">
            <a:noFill/>
            <a:miter lim="800000"/>
            <a:headEnd/>
            <a:tailEnd/>
          </a:ln>
        </p:spPr>
        <p:txBody>
          <a:bodyPr wrap="none">
            <a:spAutoFit/>
          </a:bodyPr>
          <a:lstStyle/>
          <a:p>
            <a:r>
              <a:rPr lang="en-US" sz="1200" b="1" dirty="0">
                <a:solidFill>
                  <a:srgbClr val="000000"/>
                </a:solidFill>
                <a:latin typeface="+mn-lt"/>
              </a:rPr>
              <a:t>Barbara </a:t>
            </a:r>
            <a:r>
              <a:rPr lang="en-US" sz="1200" b="1" dirty="0" err="1">
                <a:solidFill>
                  <a:srgbClr val="000000"/>
                </a:solidFill>
                <a:latin typeface="+mn-lt"/>
              </a:rPr>
              <a:t>Kilbourne</a:t>
            </a:r>
            <a:endParaRPr lang="en-US" sz="1200" b="1" dirty="0">
              <a:solidFill>
                <a:srgbClr val="000000"/>
              </a:solidFill>
              <a:latin typeface="+mn-lt"/>
            </a:endParaRPr>
          </a:p>
          <a:p>
            <a:r>
              <a:rPr lang="en-US" sz="1200" dirty="0">
                <a:solidFill>
                  <a:srgbClr val="000000"/>
                </a:solidFill>
                <a:latin typeface="+mn-lt"/>
              </a:rPr>
              <a:t>Manager, Business </a:t>
            </a:r>
            <a:endParaRPr lang="en-US" sz="1200" dirty="0" smtClean="0">
              <a:solidFill>
                <a:srgbClr val="000000"/>
              </a:solidFill>
              <a:latin typeface="+mn-lt"/>
            </a:endParaRPr>
          </a:p>
          <a:p>
            <a:r>
              <a:rPr lang="en-US" sz="1200" dirty="0" smtClean="0">
                <a:solidFill>
                  <a:srgbClr val="000000"/>
                </a:solidFill>
                <a:latin typeface="+mn-lt"/>
              </a:rPr>
              <a:t>Operations</a:t>
            </a:r>
            <a:endParaRPr lang="en-US" sz="1000" dirty="0">
              <a:solidFill>
                <a:srgbClr val="000000"/>
              </a:solidFill>
              <a:latin typeface="+mn-lt"/>
            </a:endParaRPr>
          </a:p>
        </p:txBody>
      </p:sp>
      <p:cxnSp>
        <p:nvCxnSpPr>
          <p:cNvPr id="16390" name="Straight Connector 44"/>
          <p:cNvCxnSpPr>
            <a:cxnSpLocks noChangeShapeType="1"/>
          </p:cNvCxnSpPr>
          <p:nvPr/>
        </p:nvCxnSpPr>
        <p:spPr bwMode="auto">
          <a:xfrm flipV="1">
            <a:off x="2839243" y="2814638"/>
            <a:ext cx="923132" cy="159543"/>
          </a:xfrm>
          <a:prstGeom prst="straightConnector1">
            <a:avLst/>
          </a:prstGeom>
          <a:noFill/>
          <a:ln w="12701">
            <a:solidFill>
              <a:srgbClr val="000000"/>
            </a:solidFill>
            <a:prstDash val="dash"/>
            <a:round/>
            <a:headEnd/>
            <a:tailEnd/>
          </a:ln>
        </p:spPr>
      </p:cxnSp>
      <p:sp>
        <p:nvSpPr>
          <p:cNvPr id="16391" name="TextBox 46"/>
          <p:cNvSpPr txBox="1">
            <a:spLocks noChangeArrowheads="1"/>
          </p:cNvSpPr>
          <p:nvPr/>
        </p:nvSpPr>
        <p:spPr bwMode="auto">
          <a:xfrm>
            <a:off x="1226992" y="3420123"/>
            <a:ext cx="1666546" cy="461665"/>
          </a:xfrm>
          <a:prstGeom prst="rect">
            <a:avLst/>
          </a:prstGeom>
          <a:noFill/>
          <a:ln w="9525">
            <a:noFill/>
            <a:miter lim="800000"/>
            <a:headEnd/>
            <a:tailEnd/>
          </a:ln>
        </p:spPr>
        <p:txBody>
          <a:bodyPr wrap="none">
            <a:spAutoFit/>
          </a:bodyPr>
          <a:lstStyle/>
          <a:p>
            <a:r>
              <a:rPr lang="en-US" sz="1200" b="1" dirty="0">
                <a:solidFill>
                  <a:srgbClr val="000000"/>
                </a:solidFill>
                <a:latin typeface="+mn-lt"/>
              </a:rPr>
              <a:t>Stacy Heilman</a:t>
            </a:r>
          </a:p>
          <a:p>
            <a:r>
              <a:rPr lang="en-US" sz="1200" dirty="0">
                <a:solidFill>
                  <a:srgbClr val="000000"/>
                </a:solidFill>
                <a:latin typeface="+mn-lt"/>
              </a:rPr>
              <a:t>Grants Advocate, Cores</a:t>
            </a:r>
          </a:p>
        </p:txBody>
      </p:sp>
      <p:sp>
        <p:nvSpPr>
          <p:cNvPr id="16392" name="TextBox 47"/>
          <p:cNvSpPr txBox="1">
            <a:spLocks noChangeArrowheads="1"/>
          </p:cNvSpPr>
          <p:nvPr/>
        </p:nvSpPr>
        <p:spPr bwMode="auto">
          <a:xfrm>
            <a:off x="1311275" y="2706469"/>
            <a:ext cx="1796261"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mn-lt"/>
              </a:rPr>
              <a:t>Kim </a:t>
            </a:r>
            <a:r>
              <a:rPr lang="en-US" sz="1200" b="1" dirty="0" err="1" smtClean="0">
                <a:solidFill>
                  <a:srgbClr val="000000"/>
                </a:solidFill>
                <a:latin typeface="+mn-lt"/>
              </a:rPr>
              <a:t>LaBoone</a:t>
            </a:r>
            <a:endParaRPr lang="en-US" sz="1200" b="1" dirty="0">
              <a:solidFill>
                <a:srgbClr val="000000"/>
              </a:solidFill>
              <a:latin typeface="+mn-lt"/>
            </a:endParaRPr>
          </a:p>
          <a:p>
            <a:r>
              <a:rPr lang="en-US" sz="1200" dirty="0" smtClean="0">
                <a:solidFill>
                  <a:srgbClr val="000000"/>
                </a:solidFill>
                <a:latin typeface="+mn-lt"/>
              </a:rPr>
              <a:t>Director </a:t>
            </a:r>
            <a:r>
              <a:rPr lang="en-US" sz="1200" dirty="0">
                <a:solidFill>
                  <a:srgbClr val="000000"/>
                </a:solidFill>
                <a:latin typeface="+mn-lt"/>
              </a:rPr>
              <a:t>of Finance, </a:t>
            </a:r>
            <a:endParaRPr lang="en-US" sz="1200" dirty="0" smtClean="0">
              <a:solidFill>
                <a:srgbClr val="000000"/>
              </a:solidFill>
              <a:latin typeface="+mn-lt"/>
            </a:endParaRPr>
          </a:p>
          <a:p>
            <a:r>
              <a:rPr lang="en-US" sz="1200" dirty="0" smtClean="0">
                <a:solidFill>
                  <a:srgbClr val="000000"/>
                </a:solidFill>
                <a:latin typeface="+mn-lt"/>
              </a:rPr>
              <a:t>Academic </a:t>
            </a:r>
            <a:r>
              <a:rPr lang="en-US" sz="1200" dirty="0">
                <a:solidFill>
                  <a:srgbClr val="000000"/>
                </a:solidFill>
                <a:latin typeface="+mn-lt"/>
              </a:rPr>
              <a:t>Administration</a:t>
            </a:r>
          </a:p>
        </p:txBody>
      </p:sp>
      <p:sp>
        <p:nvSpPr>
          <p:cNvPr id="16393" name="TextBox 48"/>
          <p:cNvSpPr txBox="1">
            <a:spLocks noChangeArrowheads="1"/>
          </p:cNvSpPr>
          <p:nvPr/>
        </p:nvSpPr>
        <p:spPr bwMode="auto">
          <a:xfrm>
            <a:off x="1123156" y="1652878"/>
            <a:ext cx="1565557" cy="461665"/>
          </a:xfrm>
          <a:prstGeom prst="rect">
            <a:avLst/>
          </a:prstGeom>
          <a:noFill/>
          <a:ln w="9525">
            <a:noFill/>
            <a:miter lim="800000"/>
            <a:headEnd/>
            <a:tailEnd/>
          </a:ln>
        </p:spPr>
        <p:txBody>
          <a:bodyPr wrap="none">
            <a:spAutoFit/>
          </a:bodyPr>
          <a:lstStyle/>
          <a:p>
            <a:r>
              <a:rPr lang="en-US" sz="1200" b="1" dirty="0">
                <a:solidFill>
                  <a:srgbClr val="000000"/>
                </a:solidFill>
                <a:latin typeface="+mn-lt"/>
              </a:rPr>
              <a:t>Liz McCarty</a:t>
            </a:r>
          </a:p>
          <a:p>
            <a:r>
              <a:rPr lang="en-US" sz="1200" dirty="0" smtClean="0">
                <a:solidFill>
                  <a:srgbClr val="000000"/>
                </a:solidFill>
                <a:latin typeface="+mn-lt"/>
              </a:rPr>
              <a:t>Clinical Administrator</a:t>
            </a:r>
            <a:endParaRPr lang="en-US" sz="1200" dirty="0">
              <a:solidFill>
                <a:srgbClr val="000000"/>
              </a:solidFill>
              <a:latin typeface="+mn-lt"/>
            </a:endParaRPr>
          </a:p>
        </p:txBody>
      </p:sp>
      <p:cxnSp>
        <p:nvCxnSpPr>
          <p:cNvPr id="16394" name="Straight Connector 50"/>
          <p:cNvCxnSpPr>
            <a:cxnSpLocks noChangeShapeType="1"/>
          </p:cNvCxnSpPr>
          <p:nvPr/>
        </p:nvCxnSpPr>
        <p:spPr bwMode="auto">
          <a:xfrm>
            <a:off x="971550" y="2391568"/>
            <a:ext cx="339725" cy="301626"/>
          </a:xfrm>
          <a:prstGeom prst="straightConnector1">
            <a:avLst/>
          </a:prstGeom>
          <a:noFill/>
          <a:ln w="12701">
            <a:solidFill>
              <a:srgbClr val="000000"/>
            </a:solidFill>
            <a:round/>
            <a:headEnd/>
            <a:tailEnd/>
          </a:ln>
        </p:spPr>
      </p:cxnSp>
      <p:sp>
        <p:nvSpPr>
          <p:cNvPr id="16395" name="TextBox 52"/>
          <p:cNvSpPr txBox="1">
            <a:spLocks noChangeArrowheads="1"/>
          </p:cNvSpPr>
          <p:nvPr/>
        </p:nvSpPr>
        <p:spPr bwMode="auto">
          <a:xfrm>
            <a:off x="155572" y="2078038"/>
            <a:ext cx="906467" cy="276999"/>
          </a:xfrm>
          <a:prstGeom prst="rect">
            <a:avLst/>
          </a:prstGeom>
          <a:noFill/>
          <a:ln w="9525">
            <a:noFill/>
            <a:miter lim="800000"/>
            <a:headEnd/>
            <a:tailEnd/>
          </a:ln>
        </p:spPr>
        <p:txBody>
          <a:bodyPr wrap="none">
            <a:spAutoFit/>
          </a:bodyPr>
          <a:lstStyle/>
          <a:p>
            <a:r>
              <a:rPr lang="en-US" sz="1200" dirty="0">
                <a:solidFill>
                  <a:srgbClr val="000000"/>
                </a:solidFill>
                <a:latin typeface="+mn-lt"/>
              </a:rPr>
              <a:t>Tom </a:t>
            </a:r>
            <a:r>
              <a:rPr lang="en-US" sz="1200" dirty="0" err="1">
                <a:solidFill>
                  <a:srgbClr val="000000"/>
                </a:solidFill>
                <a:latin typeface="+mn-lt"/>
              </a:rPr>
              <a:t>Brems</a:t>
            </a:r>
            <a:endParaRPr lang="en-US" sz="1200" dirty="0">
              <a:solidFill>
                <a:srgbClr val="000000"/>
              </a:solidFill>
              <a:latin typeface="+mn-lt"/>
            </a:endParaRPr>
          </a:p>
        </p:txBody>
      </p:sp>
      <p:sp>
        <p:nvSpPr>
          <p:cNvPr id="16396" name="TextBox 30"/>
          <p:cNvSpPr txBox="1">
            <a:spLocks noChangeArrowheads="1"/>
          </p:cNvSpPr>
          <p:nvPr/>
        </p:nvSpPr>
        <p:spPr bwMode="auto">
          <a:xfrm>
            <a:off x="3762375" y="2462213"/>
            <a:ext cx="1591333" cy="646331"/>
          </a:xfrm>
          <a:prstGeom prst="rect">
            <a:avLst/>
          </a:prstGeom>
          <a:noFill/>
          <a:ln w="9525">
            <a:noFill/>
            <a:miter lim="800000"/>
            <a:headEnd/>
            <a:tailEnd/>
          </a:ln>
        </p:spPr>
        <p:txBody>
          <a:bodyPr wrap="none">
            <a:spAutoFit/>
          </a:bodyPr>
          <a:lstStyle/>
          <a:p>
            <a:r>
              <a:rPr lang="en-US" sz="1200" b="1" dirty="0">
                <a:solidFill>
                  <a:srgbClr val="000000"/>
                </a:solidFill>
                <a:latin typeface="+mn-lt"/>
              </a:rPr>
              <a:t>Paul Spearman</a:t>
            </a:r>
          </a:p>
          <a:p>
            <a:r>
              <a:rPr lang="en-US" sz="1200" dirty="0">
                <a:solidFill>
                  <a:srgbClr val="000000"/>
                </a:solidFill>
                <a:latin typeface="+mn-lt"/>
              </a:rPr>
              <a:t>Chief Research </a:t>
            </a:r>
            <a:r>
              <a:rPr lang="en-US" sz="1200" dirty="0" smtClean="0">
                <a:solidFill>
                  <a:srgbClr val="000000"/>
                </a:solidFill>
                <a:latin typeface="+mn-lt"/>
              </a:rPr>
              <a:t>Officer</a:t>
            </a:r>
          </a:p>
          <a:p>
            <a:r>
              <a:rPr lang="en-US" sz="1200" dirty="0" smtClean="0">
                <a:solidFill>
                  <a:srgbClr val="000000"/>
                </a:solidFill>
                <a:latin typeface="+mn-lt"/>
              </a:rPr>
              <a:t>CHOA &amp; Emory</a:t>
            </a:r>
            <a:endParaRPr lang="en-US" sz="1200" dirty="0">
              <a:solidFill>
                <a:srgbClr val="000000"/>
              </a:solidFill>
              <a:latin typeface="+mn-lt"/>
            </a:endParaRPr>
          </a:p>
        </p:txBody>
      </p:sp>
      <p:sp>
        <p:nvSpPr>
          <p:cNvPr id="16397" name="TextBox 41"/>
          <p:cNvSpPr txBox="1">
            <a:spLocks noChangeArrowheads="1"/>
          </p:cNvSpPr>
          <p:nvPr/>
        </p:nvSpPr>
        <p:spPr bwMode="auto">
          <a:xfrm>
            <a:off x="6629400" y="2743200"/>
            <a:ext cx="1870448" cy="646331"/>
          </a:xfrm>
          <a:prstGeom prst="rect">
            <a:avLst/>
          </a:prstGeom>
          <a:noFill/>
          <a:ln w="9525">
            <a:noFill/>
            <a:miter lim="800000"/>
            <a:headEnd/>
            <a:tailEnd/>
          </a:ln>
        </p:spPr>
        <p:txBody>
          <a:bodyPr wrap="none">
            <a:spAutoFit/>
          </a:bodyPr>
          <a:lstStyle/>
          <a:p>
            <a:r>
              <a:rPr lang="en-US" sz="1200" b="1" dirty="0">
                <a:solidFill>
                  <a:srgbClr val="000000"/>
                </a:solidFill>
                <a:latin typeface="+mn-lt"/>
              </a:rPr>
              <a:t>Kris Rogers</a:t>
            </a:r>
          </a:p>
          <a:p>
            <a:r>
              <a:rPr lang="en-US" sz="1200" dirty="0">
                <a:solidFill>
                  <a:srgbClr val="000000"/>
                </a:solidFill>
                <a:latin typeface="+mn-lt"/>
              </a:rPr>
              <a:t>Director, Clinical </a:t>
            </a:r>
            <a:r>
              <a:rPr lang="en-US" sz="1200" dirty="0" smtClean="0">
                <a:solidFill>
                  <a:srgbClr val="000000"/>
                </a:solidFill>
                <a:latin typeface="+mn-lt"/>
              </a:rPr>
              <a:t>Research </a:t>
            </a:r>
          </a:p>
          <a:p>
            <a:r>
              <a:rPr lang="en-US" sz="1200" dirty="0" smtClean="0">
                <a:solidFill>
                  <a:srgbClr val="000000"/>
                </a:solidFill>
                <a:latin typeface="+mn-lt"/>
              </a:rPr>
              <a:t>Administration</a:t>
            </a:r>
            <a:endParaRPr lang="en-US" sz="1200" dirty="0">
              <a:solidFill>
                <a:srgbClr val="000000"/>
              </a:solidFill>
              <a:latin typeface="+mn-lt"/>
            </a:endParaRPr>
          </a:p>
        </p:txBody>
      </p:sp>
      <p:cxnSp>
        <p:nvCxnSpPr>
          <p:cNvPr id="16398" name="Straight Connector 61"/>
          <p:cNvCxnSpPr>
            <a:cxnSpLocks noChangeShapeType="1"/>
          </p:cNvCxnSpPr>
          <p:nvPr/>
        </p:nvCxnSpPr>
        <p:spPr bwMode="auto">
          <a:xfrm>
            <a:off x="2839243" y="2014141"/>
            <a:ext cx="786607" cy="35323"/>
          </a:xfrm>
          <a:prstGeom prst="straightConnector1">
            <a:avLst/>
          </a:prstGeom>
          <a:noFill/>
          <a:ln w="12701">
            <a:solidFill>
              <a:srgbClr val="000000"/>
            </a:solidFill>
            <a:round/>
            <a:headEnd/>
            <a:tailEnd/>
          </a:ln>
        </p:spPr>
      </p:cxnSp>
      <p:cxnSp>
        <p:nvCxnSpPr>
          <p:cNvPr id="16399" name="Straight Connector 62"/>
          <p:cNvCxnSpPr>
            <a:cxnSpLocks noChangeShapeType="1"/>
          </p:cNvCxnSpPr>
          <p:nvPr/>
        </p:nvCxnSpPr>
        <p:spPr bwMode="auto">
          <a:xfrm>
            <a:off x="7636764" y="3308470"/>
            <a:ext cx="29718" cy="1406405"/>
          </a:xfrm>
          <a:prstGeom prst="straightConnector1">
            <a:avLst/>
          </a:prstGeom>
          <a:noFill/>
          <a:ln w="12701">
            <a:solidFill>
              <a:srgbClr val="000000"/>
            </a:solidFill>
            <a:round/>
            <a:headEnd/>
            <a:tailEnd/>
          </a:ln>
        </p:spPr>
      </p:cxnSp>
      <p:cxnSp>
        <p:nvCxnSpPr>
          <p:cNvPr id="16400" name="Straight Connector 69"/>
          <p:cNvCxnSpPr>
            <a:cxnSpLocks noChangeShapeType="1"/>
          </p:cNvCxnSpPr>
          <p:nvPr/>
        </p:nvCxnSpPr>
        <p:spPr bwMode="auto">
          <a:xfrm flipV="1">
            <a:off x="5029200" y="2014141"/>
            <a:ext cx="1290840" cy="576659"/>
          </a:xfrm>
          <a:prstGeom prst="straightConnector1">
            <a:avLst/>
          </a:prstGeom>
          <a:noFill/>
          <a:ln w="12701">
            <a:solidFill>
              <a:srgbClr val="000000"/>
            </a:solidFill>
            <a:round/>
            <a:headEnd/>
            <a:tailEnd/>
          </a:ln>
        </p:spPr>
      </p:cxnSp>
      <p:sp>
        <p:nvSpPr>
          <p:cNvPr id="16401" name="TextBox 73"/>
          <p:cNvSpPr txBox="1">
            <a:spLocks noChangeArrowheads="1"/>
          </p:cNvSpPr>
          <p:nvPr/>
        </p:nvSpPr>
        <p:spPr bwMode="auto">
          <a:xfrm>
            <a:off x="6934200" y="4714875"/>
            <a:ext cx="2256452" cy="646331"/>
          </a:xfrm>
          <a:prstGeom prst="rect">
            <a:avLst/>
          </a:prstGeom>
          <a:noFill/>
          <a:ln w="9525">
            <a:noFill/>
            <a:miter lim="800000"/>
            <a:headEnd/>
            <a:tailEnd/>
          </a:ln>
        </p:spPr>
        <p:txBody>
          <a:bodyPr wrap="none">
            <a:spAutoFit/>
          </a:bodyPr>
          <a:lstStyle/>
          <a:p>
            <a:r>
              <a:rPr lang="en-US" sz="1200" dirty="0" smtClean="0">
                <a:solidFill>
                  <a:srgbClr val="000000"/>
                </a:solidFill>
                <a:latin typeface="+mn-lt"/>
              </a:rPr>
              <a:t>CHOA Research Administration, </a:t>
            </a:r>
          </a:p>
          <a:p>
            <a:r>
              <a:rPr lang="en-US" sz="1200" dirty="0" smtClean="0">
                <a:solidFill>
                  <a:srgbClr val="000000"/>
                </a:solidFill>
                <a:latin typeface="+mn-lt"/>
              </a:rPr>
              <a:t>Research </a:t>
            </a:r>
            <a:r>
              <a:rPr lang="en-US" sz="1200" dirty="0">
                <a:solidFill>
                  <a:srgbClr val="000000"/>
                </a:solidFill>
                <a:latin typeface="+mn-lt"/>
              </a:rPr>
              <a:t>Managers,</a:t>
            </a:r>
          </a:p>
          <a:p>
            <a:r>
              <a:rPr lang="en-US" sz="1200" dirty="0">
                <a:solidFill>
                  <a:srgbClr val="000000"/>
                </a:solidFill>
                <a:latin typeface="+mn-lt"/>
              </a:rPr>
              <a:t>Research Coordinators</a:t>
            </a:r>
          </a:p>
        </p:txBody>
      </p:sp>
      <p:cxnSp>
        <p:nvCxnSpPr>
          <p:cNvPr id="16402" name="Straight Connector 74"/>
          <p:cNvCxnSpPr>
            <a:cxnSpLocks noChangeShapeType="1"/>
          </p:cNvCxnSpPr>
          <p:nvPr/>
        </p:nvCxnSpPr>
        <p:spPr bwMode="auto">
          <a:xfrm>
            <a:off x="4313238" y="3108544"/>
            <a:ext cx="0" cy="773542"/>
          </a:xfrm>
          <a:prstGeom prst="straightConnector1">
            <a:avLst/>
          </a:prstGeom>
          <a:noFill/>
          <a:ln w="19046">
            <a:solidFill>
              <a:srgbClr val="000000"/>
            </a:solidFill>
            <a:round/>
            <a:headEnd/>
            <a:tailEnd/>
          </a:ln>
        </p:spPr>
      </p:cxnSp>
      <p:sp>
        <p:nvSpPr>
          <p:cNvPr id="16406" name="TextBox 89"/>
          <p:cNvSpPr txBox="1">
            <a:spLocks noChangeArrowheads="1"/>
          </p:cNvSpPr>
          <p:nvPr/>
        </p:nvSpPr>
        <p:spPr bwMode="auto">
          <a:xfrm>
            <a:off x="228600" y="4648849"/>
            <a:ext cx="1066800" cy="461963"/>
          </a:xfrm>
          <a:prstGeom prst="rect">
            <a:avLst/>
          </a:prstGeom>
          <a:noFill/>
          <a:ln w="9525">
            <a:noFill/>
            <a:miter lim="800000"/>
            <a:headEnd/>
            <a:tailEnd/>
          </a:ln>
        </p:spPr>
        <p:txBody>
          <a:bodyPr>
            <a:spAutoFit/>
          </a:bodyPr>
          <a:lstStyle/>
          <a:p>
            <a:r>
              <a:rPr lang="en-US" sz="1200" dirty="0" err="1">
                <a:latin typeface="+mn-lt"/>
                <a:cs typeface="Times New Roman" pitchFamily="18" charset="0"/>
              </a:rPr>
              <a:t>Biostats</a:t>
            </a:r>
            <a:r>
              <a:rPr lang="en-US" sz="1200" dirty="0">
                <a:latin typeface="+mn-lt"/>
                <a:cs typeface="Times New Roman" pitchFamily="18" charset="0"/>
              </a:rPr>
              <a:t> Core</a:t>
            </a:r>
          </a:p>
          <a:p>
            <a:r>
              <a:rPr lang="en-US" sz="1200" dirty="0">
                <a:latin typeface="+mn-lt"/>
                <a:cs typeface="Times New Roman" pitchFamily="18" charset="0"/>
              </a:rPr>
              <a:t>GEMS Core</a:t>
            </a:r>
          </a:p>
        </p:txBody>
      </p:sp>
      <p:cxnSp>
        <p:nvCxnSpPr>
          <p:cNvPr id="16407" name="Straight Connector 90"/>
          <p:cNvCxnSpPr>
            <a:cxnSpLocks noChangeShapeType="1"/>
          </p:cNvCxnSpPr>
          <p:nvPr/>
        </p:nvCxnSpPr>
        <p:spPr bwMode="auto">
          <a:xfrm>
            <a:off x="756839" y="3651105"/>
            <a:ext cx="5161" cy="988219"/>
          </a:xfrm>
          <a:prstGeom prst="straightConnector1">
            <a:avLst/>
          </a:prstGeom>
          <a:noFill/>
          <a:ln w="12701">
            <a:solidFill>
              <a:srgbClr val="000000"/>
            </a:solidFill>
            <a:round/>
            <a:headEnd/>
            <a:tailEnd/>
          </a:ln>
        </p:spPr>
      </p:cxnSp>
      <p:sp>
        <p:nvSpPr>
          <p:cNvPr id="26" name="Rectangle 113"/>
          <p:cNvSpPr/>
          <p:nvPr/>
        </p:nvSpPr>
        <p:spPr>
          <a:xfrm>
            <a:off x="2667000" y="3882086"/>
            <a:ext cx="3505200" cy="2074862"/>
          </a:xfrm>
          <a:prstGeom prst="rect">
            <a:avLst/>
          </a:prstGeom>
          <a:solidFill>
            <a:srgbClr val="F2F2F2"/>
          </a:solidFill>
          <a:ln w="15873">
            <a:solidFill>
              <a:srgbClr val="000000"/>
            </a:solidFill>
            <a:prstDash val="solid"/>
            <a:round/>
            <a:tailEnd type="arrow"/>
          </a:ln>
          <a:effectLst>
            <a:outerShdw dist="107757" dir="2700000" algn="tl">
              <a:srgbClr val="808080"/>
            </a:outerShdw>
          </a:effectLst>
        </p:spPr>
        <p:txBody>
          <a:bodyPr anchorCtr="1"/>
          <a:lstStyle/>
          <a:p>
            <a:pPr algn="ctr" fontAlgn="auto">
              <a:spcBef>
                <a:spcPts val="0"/>
              </a:spcBef>
              <a:spcAft>
                <a:spcPts val="0"/>
              </a:spcAft>
              <a:defRPr sz="1800" b="0" i="0" u="none" strike="noStrike" kern="0" cap="none" spc="0" baseline="0">
                <a:solidFill>
                  <a:srgbClr val="000000"/>
                </a:solidFill>
                <a:uFillTx/>
              </a:defRPr>
            </a:pPr>
            <a:r>
              <a:rPr lang="en-US" sz="1600" b="1" kern="0" dirty="0">
                <a:solidFill>
                  <a:srgbClr val="000000"/>
                </a:solidFill>
                <a:latin typeface="+mn-lt"/>
                <a:cs typeface="+mn-cs"/>
              </a:rPr>
              <a:t>Research Advisory Council</a:t>
            </a:r>
          </a:p>
          <a:p>
            <a:pPr algn="ctr" fontAlgn="auto">
              <a:spcBef>
                <a:spcPts val="0"/>
              </a:spcBef>
              <a:spcAft>
                <a:spcPts val="0"/>
              </a:spcAft>
              <a:defRPr sz="1800" b="0" i="0" u="none" strike="noStrike" kern="0" cap="none" spc="0" baseline="0">
                <a:solidFill>
                  <a:srgbClr val="000000"/>
                </a:solidFill>
                <a:uFillTx/>
              </a:defRPr>
            </a:pPr>
            <a:r>
              <a:rPr lang="en-US" sz="1600" b="1" kern="0" dirty="0">
                <a:solidFill>
                  <a:srgbClr val="000000"/>
                </a:solidFill>
                <a:latin typeface="+mn-lt"/>
                <a:cs typeface="+mn-cs"/>
              </a:rPr>
              <a:t>(RAC)</a:t>
            </a:r>
          </a:p>
          <a:p>
            <a:pPr algn="ctr" fontAlgn="auto">
              <a:spcBef>
                <a:spcPts val="0"/>
              </a:spcBef>
              <a:spcAft>
                <a:spcPts val="0"/>
              </a:spcAft>
              <a:defRPr sz="1800" b="0" i="0" u="none" strike="noStrike" kern="0" cap="none" spc="0" baseline="0">
                <a:solidFill>
                  <a:srgbClr val="000000"/>
                </a:solidFill>
                <a:uFillTx/>
              </a:defRPr>
            </a:pPr>
            <a:endParaRPr lang="en-US" sz="1600" kern="0" dirty="0">
              <a:solidFill>
                <a:srgbClr val="000000"/>
              </a:solidFill>
              <a:latin typeface="+mn-lt"/>
              <a:cs typeface="+mn-cs"/>
            </a:endParaRPr>
          </a:p>
          <a:p>
            <a:pPr algn="ctr" fontAlgn="auto">
              <a:spcBef>
                <a:spcPts val="0"/>
              </a:spcBef>
              <a:spcAft>
                <a:spcPts val="0"/>
              </a:spcAft>
              <a:defRPr sz="1800" b="0" i="0" u="none" strike="noStrike" kern="0" cap="none" spc="0" baseline="0">
                <a:solidFill>
                  <a:srgbClr val="000000"/>
                </a:solidFill>
                <a:uFillTx/>
              </a:defRPr>
            </a:pPr>
            <a:r>
              <a:rPr lang="en-US" sz="1600" kern="0" dirty="0">
                <a:solidFill>
                  <a:srgbClr val="000000"/>
                </a:solidFill>
                <a:latin typeface="+mn-lt"/>
                <a:cs typeface="+mn-cs"/>
              </a:rPr>
              <a:t>Research Center Directors</a:t>
            </a:r>
          </a:p>
          <a:p>
            <a:pPr algn="ctr" fontAlgn="auto">
              <a:spcBef>
                <a:spcPts val="0"/>
              </a:spcBef>
              <a:spcAft>
                <a:spcPts val="0"/>
              </a:spcAft>
              <a:defRPr sz="1800" b="0" i="0" u="none" strike="noStrike" kern="0" cap="none" spc="0" baseline="0">
                <a:solidFill>
                  <a:srgbClr val="000000"/>
                </a:solidFill>
                <a:uFillTx/>
              </a:defRPr>
            </a:pPr>
            <a:r>
              <a:rPr lang="en-US" sz="1600" kern="0" dirty="0">
                <a:solidFill>
                  <a:srgbClr val="000000"/>
                </a:solidFill>
                <a:latin typeface="+mn-lt"/>
                <a:cs typeface="+mn-cs"/>
              </a:rPr>
              <a:t>Nursing Research</a:t>
            </a:r>
          </a:p>
          <a:p>
            <a:pPr algn="ctr" fontAlgn="auto">
              <a:spcBef>
                <a:spcPts val="0"/>
              </a:spcBef>
              <a:spcAft>
                <a:spcPts val="0"/>
              </a:spcAft>
              <a:defRPr sz="1800" b="0" i="0" u="none" strike="noStrike" kern="0" cap="none" spc="0" baseline="0">
                <a:solidFill>
                  <a:srgbClr val="000000"/>
                </a:solidFill>
                <a:uFillTx/>
              </a:defRPr>
            </a:pPr>
            <a:r>
              <a:rPr lang="en-US" sz="1600" kern="0" dirty="0">
                <a:solidFill>
                  <a:srgbClr val="000000"/>
                </a:solidFill>
                <a:latin typeface="+mn-lt"/>
                <a:cs typeface="+mn-cs"/>
              </a:rPr>
              <a:t>Other Pediatric Research Leaders from</a:t>
            </a:r>
          </a:p>
          <a:p>
            <a:pPr algn="ctr" fontAlgn="auto">
              <a:spcBef>
                <a:spcPts val="0"/>
              </a:spcBef>
              <a:spcAft>
                <a:spcPts val="0"/>
              </a:spcAft>
              <a:defRPr sz="1800" b="0" i="0" u="none" strike="noStrike" kern="0" cap="none" spc="0" baseline="0">
                <a:solidFill>
                  <a:srgbClr val="000000"/>
                </a:solidFill>
                <a:uFillTx/>
              </a:defRPr>
            </a:pPr>
            <a:r>
              <a:rPr lang="en-US" sz="1600" kern="0" dirty="0">
                <a:solidFill>
                  <a:srgbClr val="000000"/>
                </a:solidFill>
                <a:latin typeface="+mn-lt"/>
                <a:cs typeface="+mn-cs"/>
              </a:rPr>
              <a:t>Emory, Ga Tech, Morehouse</a:t>
            </a:r>
          </a:p>
        </p:txBody>
      </p:sp>
      <p:sp>
        <p:nvSpPr>
          <p:cNvPr id="16409" name="TextBox 120"/>
          <p:cNvSpPr txBox="1">
            <a:spLocks noChangeArrowheads="1"/>
          </p:cNvSpPr>
          <p:nvPr/>
        </p:nvSpPr>
        <p:spPr bwMode="auto">
          <a:xfrm>
            <a:off x="2370340" y="1275665"/>
            <a:ext cx="3949700" cy="400050"/>
          </a:xfrm>
          <a:prstGeom prst="rect">
            <a:avLst/>
          </a:prstGeom>
          <a:noFill/>
          <a:ln w="9525">
            <a:noFill/>
            <a:miter lim="800000"/>
            <a:headEnd/>
            <a:tailEnd/>
          </a:ln>
        </p:spPr>
        <p:txBody>
          <a:bodyPr wrap="none">
            <a:spAutoFit/>
          </a:bodyPr>
          <a:lstStyle/>
          <a:p>
            <a:r>
              <a:rPr lang="en-US" sz="2000" b="1" dirty="0">
                <a:solidFill>
                  <a:srgbClr val="000000"/>
                </a:solidFill>
                <a:latin typeface="+mn-lt"/>
              </a:rPr>
              <a:t>Research Operations Council (ROC)</a:t>
            </a:r>
          </a:p>
        </p:txBody>
      </p:sp>
      <p:cxnSp>
        <p:nvCxnSpPr>
          <p:cNvPr id="16410" name="Straight Connector 126"/>
          <p:cNvCxnSpPr>
            <a:cxnSpLocks noChangeShapeType="1"/>
          </p:cNvCxnSpPr>
          <p:nvPr/>
        </p:nvCxnSpPr>
        <p:spPr bwMode="auto">
          <a:xfrm rot="16199987" flipV="1">
            <a:off x="4202113" y="2390775"/>
            <a:ext cx="223838" cy="1587"/>
          </a:xfrm>
          <a:prstGeom prst="straightConnector1">
            <a:avLst/>
          </a:prstGeom>
          <a:noFill/>
          <a:ln w="15873">
            <a:solidFill>
              <a:srgbClr val="000000"/>
            </a:solidFill>
            <a:round/>
            <a:headEnd/>
            <a:tailEnd/>
          </a:ln>
        </p:spPr>
      </p:cxnSp>
      <p:cxnSp>
        <p:nvCxnSpPr>
          <p:cNvPr id="16411" name="Straight Connector 128"/>
          <p:cNvCxnSpPr>
            <a:cxnSpLocks noChangeShapeType="1"/>
            <a:endCxn id="16391" idx="1"/>
          </p:cNvCxnSpPr>
          <p:nvPr/>
        </p:nvCxnSpPr>
        <p:spPr bwMode="auto">
          <a:xfrm flipV="1">
            <a:off x="762000" y="3650956"/>
            <a:ext cx="464992" cy="148"/>
          </a:xfrm>
          <a:prstGeom prst="straightConnector1">
            <a:avLst/>
          </a:prstGeom>
          <a:noFill/>
          <a:ln w="12701">
            <a:solidFill>
              <a:srgbClr val="000000"/>
            </a:solidFill>
            <a:round/>
            <a:headEnd/>
            <a:tailEnd/>
          </a:ln>
        </p:spPr>
      </p:cxnSp>
      <p:cxnSp>
        <p:nvCxnSpPr>
          <p:cNvPr id="16412" name="Straight Connector 36"/>
          <p:cNvCxnSpPr>
            <a:cxnSpLocks noChangeShapeType="1"/>
          </p:cNvCxnSpPr>
          <p:nvPr/>
        </p:nvCxnSpPr>
        <p:spPr bwMode="auto">
          <a:xfrm>
            <a:off x="5029200" y="2974181"/>
            <a:ext cx="191492" cy="152713"/>
          </a:xfrm>
          <a:prstGeom prst="straightConnector1">
            <a:avLst/>
          </a:prstGeom>
          <a:noFill/>
          <a:ln w="12700">
            <a:solidFill>
              <a:srgbClr val="000000"/>
            </a:solidFill>
            <a:round/>
            <a:headEnd/>
            <a:tailEnd/>
          </a:ln>
        </p:spPr>
      </p:cxnSp>
      <p:cxnSp>
        <p:nvCxnSpPr>
          <p:cNvPr id="16413" name="Straight Connector 51"/>
          <p:cNvCxnSpPr>
            <a:cxnSpLocks noChangeShapeType="1"/>
          </p:cNvCxnSpPr>
          <p:nvPr/>
        </p:nvCxnSpPr>
        <p:spPr bwMode="auto">
          <a:xfrm>
            <a:off x="6629398" y="4414658"/>
            <a:ext cx="0" cy="1093967"/>
          </a:xfrm>
          <a:prstGeom prst="straightConnector1">
            <a:avLst/>
          </a:prstGeom>
          <a:noFill/>
          <a:ln w="12701">
            <a:solidFill>
              <a:srgbClr val="000000"/>
            </a:solidFill>
            <a:round/>
            <a:headEnd/>
            <a:tailEnd/>
          </a:ln>
        </p:spPr>
      </p:cxnSp>
      <p:sp>
        <p:nvSpPr>
          <p:cNvPr id="16414" name="TextBox 53"/>
          <p:cNvSpPr txBox="1">
            <a:spLocks noChangeArrowheads="1"/>
          </p:cNvSpPr>
          <p:nvPr/>
        </p:nvSpPr>
        <p:spPr bwMode="auto">
          <a:xfrm>
            <a:off x="6172200" y="5486400"/>
            <a:ext cx="2008883" cy="276999"/>
          </a:xfrm>
          <a:prstGeom prst="rect">
            <a:avLst/>
          </a:prstGeom>
          <a:noFill/>
          <a:ln w="9525">
            <a:noFill/>
            <a:miter lim="800000"/>
            <a:headEnd/>
            <a:tailEnd/>
          </a:ln>
        </p:spPr>
        <p:txBody>
          <a:bodyPr wrap="none">
            <a:spAutoFit/>
          </a:bodyPr>
          <a:lstStyle/>
          <a:p>
            <a:r>
              <a:rPr lang="en-US" sz="1200" dirty="0">
                <a:solidFill>
                  <a:srgbClr val="000000"/>
                </a:solidFill>
                <a:latin typeface="+mn-lt"/>
              </a:rPr>
              <a:t>Center Program Coordinators</a:t>
            </a:r>
          </a:p>
        </p:txBody>
      </p:sp>
      <p:sp>
        <p:nvSpPr>
          <p:cNvPr id="16415" name="Title 1"/>
          <p:cNvSpPr txBox="1">
            <a:spLocks noChangeArrowheads="1"/>
          </p:cNvSpPr>
          <p:nvPr/>
        </p:nvSpPr>
        <p:spPr bwMode="auto">
          <a:xfrm>
            <a:off x="228600" y="457200"/>
            <a:ext cx="8610600" cy="685800"/>
          </a:xfrm>
          <a:prstGeom prst="rect">
            <a:avLst/>
          </a:prstGeom>
          <a:noFill/>
          <a:ln w="9525">
            <a:noFill/>
            <a:miter lim="800000"/>
            <a:headEnd/>
            <a:tailEnd/>
          </a:ln>
        </p:spPr>
        <p:txBody>
          <a:bodyPr anchorCtr="1"/>
          <a:lstStyle/>
          <a:p>
            <a:pPr algn="ctr"/>
            <a:r>
              <a:rPr lang="en-US" sz="2800" b="1" u="sng" dirty="0">
                <a:solidFill>
                  <a:srgbClr val="000000"/>
                </a:solidFill>
                <a:latin typeface="+mn-lt"/>
              </a:rPr>
              <a:t>Research Leadership</a:t>
            </a:r>
            <a:r>
              <a:rPr lang="en-US" sz="2800" b="1" dirty="0">
                <a:solidFill>
                  <a:srgbClr val="000000"/>
                </a:solidFill>
                <a:latin typeface="+mn-lt"/>
              </a:rPr>
              <a:t>: </a:t>
            </a:r>
            <a:r>
              <a:rPr lang="en-US" sz="2800" dirty="0">
                <a:solidFill>
                  <a:srgbClr val="000000"/>
                </a:solidFill>
                <a:latin typeface="+mn-lt"/>
              </a:rPr>
              <a:t/>
            </a:r>
            <a:br>
              <a:rPr lang="en-US" sz="2800" dirty="0">
                <a:solidFill>
                  <a:srgbClr val="000000"/>
                </a:solidFill>
                <a:latin typeface="+mn-lt"/>
              </a:rPr>
            </a:br>
            <a:endParaRPr lang="en-US" sz="2800" dirty="0">
              <a:solidFill>
                <a:srgbClr val="000000"/>
              </a:solidFill>
              <a:latin typeface="+mn-lt"/>
            </a:endParaRPr>
          </a:p>
        </p:txBody>
      </p:sp>
      <p:sp>
        <p:nvSpPr>
          <p:cNvPr id="16416" name="Footer Placeholder 1"/>
          <p:cNvSpPr txBox="1">
            <a:spLocks noChangeArrowheads="1"/>
          </p:cNvSpPr>
          <p:nvPr/>
        </p:nvSpPr>
        <p:spPr bwMode="auto">
          <a:xfrm>
            <a:off x="2971800" y="6324600"/>
            <a:ext cx="2895600" cy="304800"/>
          </a:xfrm>
          <a:prstGeom prst="rect">
            <a:avLst/>
          </a:prstGeom>
          <a:noFill/>
          <a:ln w="9525">
            <a:noFill/>
            <a:miter lim="800000"/>
            <a:headEnd/>
            <a:tailEnd/>
          </a:ln>
        </p:spPr>
        <p:txBody>
          <a:bodyPr anchor="ctr" anchorCtr="1"/>
          <a:lstStyle/>
          <a:p>
            <a:pPr algn="ctr"/>
            <a:r>
              <a:rPr lang="en-US" sz="1200" dirty="0">
                <a:solidFill>
                  <a:srgbClr val="898989"/>
                </a:solidFill>
                <a:latin typeface="+mn-lt"/>
              </a:rPr>
              <a:t>Research Update </a:t>
            </a:r>
            <a:r>
              <a:rPr lang="en-US" sz="1200" dirty="0" smtClean="0">
                <a:solidFill>
                  <a:srgbClr val="898989"/>
                </a:solidFill>
                <a:latin typeface="+mn-lt"/>
              </a:rPr>
              <a:t>May 2015</a:t>
            </a:r>
            <a:endParaRPr lang="en-US" sz="1200" dirty="0">
              <a:solidFill>
                <a:srgbClr val="898989"/>
              </a:solidFill>
              <a:latin typeface="+mn-lt"/>
            </a:endParaRPr>
          </a:p>
        </p:txBody>
      </p:sp>
      <p:sp>
        <p:nvSpPr>
          <p:cNvPr id="36" name="TextBox 41"/>
          <p:cNvSpPr txBox="1">
            <a:spLocks noChangeArrowheads="1"/>
          </p:cNvSpPr>
          <p:nvPr/>
        </p:nvSpPr>
        <p:spPr bwMode="auto">
          <a:xfrm>
            <a:off x="6553200" y="2057400"/>
            <a:ext cx="1789721"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mn-lt"/>
              </a:rPr>
              <a:t>Farah </a:t>
            </a:r>
            <a:r>
              <a:rPr lang="en-US" sz="1200" b="1" dirty="0" err="1" smtClean="0">
                <a:solidFill>
                  <a:srgbClr val="000000"/>
                </a:solidFill>
                <a:latin typeface="+mn-lt"/>
              </a:rPr>
              <a:t>Chapes</a:t>
            </a:r>
            <a:endParaRPr lang="en-US" sz="1200" b="1" dirty="0">
              <a:solidFill>
                <a:srgbClr val="000000"/>
              </a:solidFill>
              <a:latin typeface="+mn-lt"/>
            </a:endParaRPr>
          </a:p>
          <a:p>
            <a:r>
              <a:rPr lang="en-US" sz="1200" dirty="0" smtClean="0">
                <a:solidFill>
                  <a:srgbClr val="000000"/>
                </a:solidFill>
                <a:latin typeface="+mn-lt"/>
              </a:rPr>
              <a:t>VP, Research &amp;</a:t>
            </a:r>
          </a:p>
          <a:p>
            <a:r>
              <a:rPr lang="en-US" sz="1200" dirty="0" smtClean="0">
                <a:solidFill>
                  <a:srgbClr val="000000"/>
                </a:solidFill>
                <a:latin typeface="+mn-lt"/>
              </a:rPr>
              <a:t> Academic Administration</a:t>
            </a:r>
            <a:endParaRPr lang="en-US" sz="1200" dirty="0">
              <a:solidFill>
                <a:srgbClr val="000000"/>
              </a:solidFill>
              <a:latin typeface="+mn-lt"/>
            </a:endParaRPr>
          </a:p>
        </p:txBody>
      </p:sp>
      <p:cxnSp>
        <p:nvCxnSpPr>
          <p:cNvPr id="40" name="Straight Connector 11"/>
          <p:cNvCxnSpPr>
            <a:cxnSpLocks noChangeShapeType="1"/>
          </p:cNvCxnSpPr>
          <p:nvPr/>
        </p:nvCxnSpPr>
        <p:spPr bwMode="auto">
          <a:xfrm>
            <a:off x="7391400" y="2667000"/>
            <a:ext cx="0" cy="147638"/>
          </a:xfrm>
          <a:prstGeom prst="straightConnector1">
            <a:avLst/>
          </a:prstGeom>
          <a:noFill/>
          <a:ln w="12700">
            <a:solidFill>
              <a:srgbClr val="000000"/>
            </a:solidFill>
            <a:round/>
            <a:headEnd/>
            <a:tailEnd/>
          </a:ln>
        </p:spPr>
      </p:cxnSp>
      <p:cxnSp>
        <p:nvCxnSpPr>
          <p:cNvPr id="47" name="Straight Connector 11"/>
          <p:cNvCxnSpPr>
            <a:cxnSpLocks noChangeShapeType="1"/>
          </p:cNvCxnSpPr>
          <p:nvPr/>
        </p:nvCxnSpPr>
        <p:spPr bwMode="auto">
          <a:xfrm>
            <a:off x="5259784" y="2848613"/>
            <a:ext cx="1637308" cy="919714"/>
          </a:xfrm>
          <a:prstGeom prst="straightConnector1">
            <a:avLst/>
          </a:prstGeom>
          <a:noFill/>
          <a:ln w="12700">
            <a:solidFill>
              <a:srgbClr val="000000"/>
            </a:solidFill>
            <a:round/>
            <a:headEnd/>
            <a:tailEnd/>
          </a:ln>
        </p:spPr>
      </p:cxnSp>
      <p:cxnSp>
        <p:nvCxnSpPr>
          <p:cNvPr id="68" name="Straight Connector 11"/>
          <p:cNvCxnSpPr>
            <a:cxnSpLocks noChangeShapeType="1"/>
          </p:cNvCxnSpPr>
          <p:nvPr/>
        </p:nvCxnSpPr>
        <p:spPr bwMode="auto">
          <a:xfrm flipV="1">
            <a:off x="7391400" y="1981200"/>
            <a:ext cx="0" cy="152400"/>
          </a:xfrm>
          <a:prstGeom prst="straightConnector1">
            <a:avLst/>
          </a:prstGeom>
          <a:noFill/>
          <a:ln w="12700">
            <a:solidFill>
              <a:srgbClr val="000000"/>
            </a:solidFill>
            <a:round/>
            <a:headEnd/>
            <a:tailEnd/>
          </a:ln>
        </p:spPr>
      </p:cxnSp>
      <p:cxnSp>
        <p:nvCxnSpPr>
          <p:cNvPr id="5" name="Straight Connector 4"/>
          <p:cNvCxnSpPr/>
          <p:nvPr/>
        </p:nvCxnSpPr>
        <p:spPr>
          <a:xfrm>
            <a:off x="1981200" y="2209800"/>
            <a:ext cx="0" cy="170765"/>
          </a:xfrm>
          <a:prstGeom prst="line">
            <a:avLst/>
          </a:prstGeom>
        </p:spPr>
        <p:style>
          <a:lnRef idx="1">
            <a:schemeClr val="accent1"/>
          </a:lnRef>
          <a:fillRef idx="0">
            <a:schemeClr val="accent1"/>
          </a:fillRef>
          <a:effectRef idx="0">
            <a:schemeClr val="accent1"/>
          </a:effectRef>
          <a:fontRef idx="minor">
            <a:schemeClr val="tx1"/>
          </a:fontRef>
        </p:style>
      </p:cxnSp>
      <p:sp>
        <p:nvSpPr>
          <p:cNvPr id="41" name="TextBox 48"/>
          <p:cNvSpPr txBox="1">
            <a:spLocks noChangeArrowheads="1"/>
          </p:cNvSpPr>
          <p:nvPr/>
        </p:nvSpPr>
        <p:spPr bwMode="auto">
          <a:xfrm>
            <a:off x="1445824" y="2149732"/>
            <a:ext cx="1751120" cy="461665"/>
          </a:xfrm>
          <a:prstGeom prst="rect">
            <a:avLst/>
          </a:prstGeom>
          <a:noFill/>
          <a:ln w="9525">
            <a:noFill/>
            <a:miter lim="800000"/>
            <a:headEnd/>
            <a:tailEnd/>
          </a:ln>
        </p:spPr>
        <p:txBody>
          <a:bodyPr wrap="none">
            <a:spAutoFit/>
          </a:bodyPr>
          <a:lstStyle/>
          <a:p>
            <a:r>
              <a:rPr lang="en-US" sz="1200" b="1" dirty="0" err="1" smtClean="0">
                <a:solidFill>
                  <a:srgbClr val="000000"/>
                </a:solidFill>
                <a:latin typeface="+mn-lt"/>
              </a:rPr>
              <a:t>Shantisa</a:t>
            </a:r>
            <a:r>
              <a:rPr lang="en-US" sz="1200" b="1" dirty="0" smtClean="0">
                <a:solidFill>
                  <a:srgbClr val="000000"/>
                </a:solidFill>
                <a:latin typeface="+mn-lt"/>
              </a:rPr>
              <a:t> </a:t>
            </a:r>
            <a:r>
              <a:rPr lang="en-US" sz="1200" b="1" dirty="0" err="1" smtClean="0">
                <a:solidFill>
                  <a:srgbClr val="000000"/>
                </a:solidFill>
                <a:latin typeface="+mn-lt"/>
              </a:rPr>
              <a:t>Fulgham</a:t>
            </a:r>
            <a:endParaRPr lang="en-US" sz="1200" b="1" dirty="0">
              <a:solidFill>
                <a:srgbClr val="000000"/>
              </a:solidFill>
              <a:latin typeface="+mn-lt"/>
            </a:endParaRPr>
          </a:p>
          <a:p>
            <a:r>
              <a:rPr lang="en-US" sz="1200" dirty="0" smtClean="0">
                <a:solidFill>
                  <a:srgbClr val="000000"/>
                </a:solidFill>
                <a:latin typeface="+mn-lt"/>
              </a:rPr>
              <a:t>Senior Business Manager</a:t>
            </a:r>
            <a:endParaRPr lang="en-US" sz="1200" dirty="0">
              <a:solidFill>
                <a:srgbClr val="000000"/>
              </a:solidFill>
              <a:latin typeface="+mn-lt"/>
            </a:endParaRPr>
          </a:p>
        </p:txBody>
      </p:sp>
      <p:cxnSp>
        <p:nvCxnSpPr>
          <p:cNvPr id="49" name="Straight Connector 11"/>
          <p:cNvCxnSpPr>
            <a:cxnSpLocks noChangeShapeType="1"/>
          </p:cNvCxnSpPr>
          <p:nvPr/>
        </p:nvCxnSpPr>
        <p:spPr bwMode="auto">
          <a:xfrm>
            <a:off x="1981200" y="2049464"/>
            <a:ext cx="1" cy="180974"/>
          </a:xfrm>
          <a:prstGeom prst="straightConnector1">
            <a:avLst/>
          </a:prstGeom>
          <a:noFill/>
          <a:ln w="15873">
            <a:solidFill>
              <a:srgbClr val="000000"/>
            </a:solidFill>
            <a:round/>
            <a:headEnd/>
            <a:tailEnd/>
          </a:ln>
        </p:spPr>
      </p:cxnSp>
      <p:cxnSp>
        <p:nvCxnSpPr>
          <p:cNvPr id="43" name="Straight Connector 44"/>
          <p:cNvCxnSpPr>
            <a:cxnSpLocks noChangeShapeType="1"/>
          </p:cNvCxnSpPr>
          <p:nvPr/>
        </p:nvCxnSpPr>
        <p:spPr bwMode="auto">
          <a:xfrm>
            <a:off x="5421709" y="2804770"/>
            <a:ext cx="1207689" cy="119405"/>
          </a:xfrm>
          <a:prstGeom prst="straightConnector1">
            <a:avLst/>
          </a:prstGeom>
          <a:noFill/>
          <a:ln w="12701">
            <a:solidFill>
              <a:srgbClr val="000000"/>
            </a:solidFill>
            <a:prstDash val="dash"/>
            <a:round/>
            <a:headEnd/>
            <a:tailEnd/>
          </a:ln>
        </p:spPr>
      </p:cxnSp>
      <p:sp>
        <p:nvSpPr>
          <p:cNvPr id="48" name="TextBox 41"/>
          <p:cNvSpPr txBox="1">
            <a:spLocks noChangeArrowheads="1"/>
          </p:cNvSpPr>
          <p:nvPr/>
        </p:nvSpPr>
        <p:spPr bwMode="auto">
          <a:xfrm>
            <a:off x="4450253" y="3116007"/>
            <a:ext cx="1870448" cy="646331"/>
          </a:xfrm>
          <a:prstGeom prst="rect">
            <a:avLst/>
          </a:prstGeom>
          <a:noFill/>
          <a:ln w="9525">
            <a:noFill/>
            <a:miter lim="800000"/>
            <a:headEnd/>
            <a:tailEnd/>
          </a:ln>
        </p:spPr>
        <p:txBody>
          <a:bodyPr wrap="none">
            <a:spAutoFit/>
          </a:bodyPr>
          <a:lstStyle/>
          <a:p>
            <a:r>
              <a:rPr lang="en-US" sz="1200" b="1" dirty="0" smtClean="0">
                <a:solidFill>
                  <a:srgbClr val="000000"/>
                </a:solidFill>
                <a:latin typeface="+mn-lt"/>
              </a:rPr>
              <a:t>Cynthia Wetmore</a:t>
            </a:r>
            <a:endParaRPr lang="en-US" sz="1200" b="1" dirty="0">
              <a:solidFill>
                <a:srgbClr val="000000"/>
              </a:solidFill>
              <a:latin typeface="+mn-lt"/>
            </a:endParaRPr>
          </a:p>
          <a:p>
            <a:r>
              <a:rPr lang="en-US" sz="1200" dirty="0">
                <a:solidFill>
                  <a:srgbClr val="000000"/>
                </a:solidFill>
                <a:latin typeface="+mn-lt"/>
              </a:rPr>
              <a:t>Director, Clinical </a:t>
            </a:r>
            <a:r>
              <a:rPr lang="en-US" sz="1200" dirty="0" smtClean="0">
                <a:solidFill>
                  <a:srgbClr val="000000"/>
                </a:solidFill>
                <a:latin typeface="+mn-lt"/>
              </a:rPr>
              <a:t>Research </a:t>
            </a:r>
          </a:p>
          <a:p>
            <a:r>
              <a:rPr lang="en-US" sz="1200" dirty="0" smtClean="0">
                <a:solidFill>
                  <a:srgbClr val="000000"/>
                </a:solidFill>
                <a:latin typeface="+mn-lt"/>
              </a:rPr>
              <a:t>CHOA &amp; Emory</a:t>
            </a:r>
            <a:endParaRPr lang="en-US" sz="1200" dirty="0">
              <a:solidFill>
                <a:srgbClr val="000000"/>
              </a:solidFill>
              <a:latin typeface="+mn-lt"/>
            </a:endParaRPr>
          </a:p>
        </p:txBody>
      </p:sp>
      <p:sp>
        <p:nvSpPr>
          <p:cNvPr id="42" name="TextBox 47"/>
          <p:cNvSpPr txBox="1">
            <a:spLocks noChangeArrowheads="1"/>
          </p:cNvSpPr>
          <p:nvPr/>
        </p:nvSpPr>
        <p:spPr bwMode="auto">
          <a:xfrm>
            <a:off x="2839243" y="3264482"/>
            <a:ext cx="1260794" cy="461665"/>
          </a:xfrm>
          <a:prstGeom prst="rect">
            <a:avLst/>
          </a:prstGeom>
          <a:noFill/>
          <a:ln w="9525">
            <a:noFill/>
            <a:miter lim="800000"/>
            <a:headEnd/>
            <a:tailEnd/>
          </a:ln>
        </p:spPr>
        <p:txBody>
          <a:bodyPr wrap="none">
            <a:spAutoFit/>
          </a:bodyPr>
          <a:lstStyle/>
          <a:p>
            <a:r>
              <a:rPr lang="en-US" sz="1200" b="1" dirty="0" smtClean="0">
                <a:solidFill>
                  <a:srgbClr val="000000"/>
                </a:solidFill>
                <a:latin typeface="+mn-lt"/>
              </a:rPr>
              <a:t>Brooks Jones</a:t>
            </a:r>
            <a:endParaRPr lang="en-US" sz="1200" b="1" dirty="0">
              <a:solidFill>
                <a:srgbClr val="000000"/>
              </a:solidFill>
              <a:latin typeface="+mn-lt"/>
            </a:endParaRPr>
          </a:p>
          <a:p>
            <a:r>
              <a:rPr lang="en-US" sz="1200" dirty="0" smtClean="0">
                <a:solidFill>
                  <a:srgbClr val="000000"/>
                </a:solidFill>
                <a:latin typeface="+mn-lt"/>
              </a:rPr>
              <a:t>Financial Analyst</a:t>
            </a:r>
            <a:endParaRPr lang="en-US" sz="1200" dirty="0">
              <a:solidFill>
                <a:srgbClr val="000000"/>
              </a:solidFill>
              <a:latin typeface="+mn-lt"/>
            </a:endParaRPr>
          </a:p>
        </p:txBody>
      </p:sp>
      <p:cxnSp>
        <p:nvCxnSpPr>
          <p:cNvPr id="44" name="Straight Connector 50"/>
          <p:cNvCxnSpPr>
            <a:cxnSpLocks noChangeShapeType="1"/>
          </p:cNvCxnSpPr>
          <p:nvPr/>
        </p:nvCxnSpPr>
        <p:spPr bwMode="auto">
          <a:xfrm>
            <a:off x="2438400" y="3307120"/>
            <a:ext cx="400843" cy="82411"/>
          </a:xfrm>
          <a:prstGeom prst="straightConnector1">
            <a:avLst/>
          </a:prstGeom>
          <a:noFill/>
          <a:ln w="12701">
            <a:solidFill>
              <a:srgbClr val="000000"/>
            </a:solidFill>
            <a:round/>
            <a:headEnd/>
            <a:tailEnd/>
          </a:ln>
        </p:spPr>
      </p:cxn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18433" name="Footer Placeholder 1"/>
          <p:cNvSpPr txBox="1">
            <a:spLocks noChangeArrowheads="1"/>
          </p:cNvSpPr>
          <p:nvPr/>
        </p:nvSpPr>
        <p:spPr bwMode="auto">
          <a:xfrm>
            <a:off x="3124200" y="641916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May 2015</a:t>
            </a:r>
            <a:endParaRPr lang="en-US" sz="1200" dirty="0">
              <a:solidFill>
                <a:srgbClr val="898989"/>
              </a:solidFill>
              <a:latin typeface="Calibri" pitchFamily="34" charset="0"/>
            </a:endParaRPr>
          </a:p>
        </p:txBody>
      </p:sp>
      <p:sp>
        <p:nvSpPr>
          <p:cNvPr id="18445" name="Rectangle 36"/>
          <p:cNvSpPr>
            <a:spLocks noChangeArrowheads="1"/>
          </p:cNvSpPr>
          <p:nvPr/>
        </p:nvSpPr>
        <p:spPr bwMode="auto">
          <a:xfrm>
            <a:off x="1752600" y="228600"/>
            <a:ext cx="5257800" cy="400110"/>
          </a:xfrm>
          <a:prstGeom prst="rect">
            <a:avLst/>
          </a:prstGeom>
          <a:noFill/>
          <a:ln w="9525">
            <a:noFill/>
            <a:miter lim="800000"/>
            <a:headEnd/>
            <a:tailEnd/>
          </a:ln>
        </p:spPr>
        <p:txBody>
          <a:bodyPr wrap="square" anchorCtr="1">
            <a:spAutoFit/>
          </a:bodyPr>
          <a:lstStyle/>
          <a:p>
            <a:pPr algn="ctr"/>
            <a:r>
              <a:rPr lang="en-US" sz="2000" b="1" u="sng" dirty="0" err="1">
                <a:solidFill>
                  <a:srgbClr val="000000"/>
                </a:solidFill>
                <a:latin typeface="Calibri" pitchFamily="34" charset="0"/>
              </a:rPr>
              <a:t>Emory+Children’s</a:t>
            </a:r>
            <a:r>
              <a:rPr lang="en-US" sz="2000" b="1" u="sng" dirty="0">
                <a:solidFill>
                  <a:srgbClr val="000000"/>
                </a:solidFill>
                <a:latin typeface="Calibri" pitchFamily="34" charset="0"/>
              </a:rPr>
              <a:t> Pediatric Research Centers*</a:t>
            </a:r>
            <a:endParaRPr lang="en-US" sz="2000" dirty="0">
              <a:solidFill>
                <a:srgbClr val="000000"/>
              </a:solidFill>
              <a:latin typeface="Calibri" pitchFamily="34" charset="0"/>
            </a:endParaRPr>
          </a:p>
        </p:txBody>
      </p:sp>
      <p:sp>
        <p:nvSpPr>
          <p:cNvPr id="18446" name="TextBox 37"/>
          <p:cNvSpPr txBox="1">
            <a:spLocks noChangeArrowheads="1"/>
          </p:cNvSpPr>
          <p:nvPr/>
        </p:nvSpPr>
        <p:spPr bwMode="auto">
          <a:xfrm>
            <a:off x="6477000" y="6096000"/>
            <a:ext cx="2362200" cy="646331"/>
          </a:xfrm>
          <a:prstGeom prst="rect">
            <a:avLst/>
          </a:prstGeom>
          <a:noFill/>
          <a:ln w="9525">
            <a:noFill/>
            <a:miter lim="800000"/>
            <a:headEnd/>
            <a:tailEnd/>
          </a:ln>
        </p:spPr>
        <p:txBody>
          <a:bodyPr anchorCtr="1">
            <a:spAutoFit/>
          </a:bodyPr>
          <a:lstStyle/>
          <a:p>
            <a:pPr algn="ctr"/>
            <a:r>
              <a:rPr lang="en-US" sz="1200" dirty="0">
                <a:solidFill>
                  <a:srgbClr val="000000"/>
                </a:solidFill>
                <a:latin typeface="Calibri" pitchFamily="34" charset="0"/>
              </a:rPr>
              <a:t>*For more information, please see center </a:t>
            </a:r>
            <a:r>
              <a:rPr lang="en-US" sz="1200" dirty="0" smtClean="0">
                <a:solidFill>
                  <a:srgbClr val="000000"/>
                </a:solidFill>
                <a:latin typeface="Calibri" pitchFamily="34" charset="0"/>
              </a:rPr>
              <a:t>web pages at pedsresearch.org </a:t>
            </a:r>
            <a:endParaRPr lang="en-US" sz="1200" dirty="0">
              <a:solidFill>
                <a:srgbClr val="000000"/>
              </a:solidFill>
              <a:latin typeface="Calibri" pitchFamily="34" charset="0"/>
            </a:endParaRPr>
          </a:p>
        </p:txBody>
      </p:sp>
      <p:grpSp>
        <p:nvGrpSpPr>
          <p:cNvPr id="4" name="Group 3"/>
          <p:cNvGrpSpPr/>
          <p:nvPr/>
        </p:nvGrpSpPr>
        <p:grpSpPr>
          <a:xfrm>
            <a:off x="533400" y="628710"/>
            <a:ext cx="7924800" cy="5854584"/>
            <a:chOff x="1615633" y="631587"/>
            <a:chExt cx="6487815" cy="6184902"/>
          </a:xfrm>
        </p:grpSpPr>
        <p:sp>
          <p:nvSpPr>
            <p:cNvPr id="5" name="Freeform 4"/>
            <p:cNvSpPr/>
            <p:nvPr/>
          </p:nvSpPr>
          <p:spPr>
            <a:xfrm>
              <a:off x="4276780" y="631587"/>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Cardiovascular Biology</a:t>
              </a:r>
            </a:p>
            <a:p>
              <a:pPr lvl="0" algn="ctr" defTabSz="266700">
                <a:lnSpc>
                  <a:spcPct val="90000"/>
                </a:lnSpc>
                <a:spcBef>
                  <a:spcPct val="0"/>
                </a:spcBef>
                <a:spcAft>
                  <a:spcPct val="35000"/>
                </a:spcAft>
              </a:pPr>
              <a:r>
                <a:rPr lang="en-US" sz="1050" dirty="0" smtClean="0"/>
                <a:t>(</a:t>
              </a:r>
              <a:r>
                <a:rPr lang="en-US" sz="1050" dirty="0" err="1" smtClean="0"/>
                <a:t>HeRO</a:t>
              </a:r>
              <a:r>
                <a:rPr lang="en-US" sz="1050" dirty="0" smtClean="0"/>
                <a:t>)</a:t>
              </a:r>
              <a:endParaRPr lang="en-US" sz="1050" kern="1200" dirty="0"/>
            </a:p>
          </p:txBody>
        </p:sp>
        <p:sp>
          <p:nvSpPr>
            <p:cNvPr id="8" name="Freeform 7"/>
            <p:cNvSpPr/>
            <p:nvPr/>
          </p:nvSpPr>
          <p:spPr>
            <a:xfrm>
              <a:off x="5522560" y="9386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Marcus Autism Center</a:t>
              </a:r>
            </a:p>
            <a:p>
              <a:pPr lvl="0" algn="ctr" defTabSz="266700">
                <a:lnSpc>
                  <a:spcPct val="90000"/>
                </a:lnSpc>
                <a:spcBef>
                  <a:spcPct val="0"/>
                </a:spcBef>
                <a:spcAft>
                  <a:spcPct val="35000"/>
                </a:spcAft>
              </a:pPr>
              <a:r>
                <a:rPr lang="en-US" sz="1050" dirty="0" smtClean="0"/>
                <a:t>(MAC)</a:t>
              </a:r>
              <a:endParaRPr lang="en-US" sz="1050" kern="1200" dirty="0"/>
            </a:p>
          </p:txBody>
        </p:sp>
        <p:sp>
          <p:nvSpPr>
            <p:cNvPr id="13" name="Freeform 12"/>
            <p:cNvSpPr/>
            <p:nvPr/>
          </p:nvSpPr>
          <p:spPr>
            <a:xfrm>
              <a:off x="6482947" y="1789474"/>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Pediatric </a:t>
              </a:r>
              <a:r>
                <a:rPr lang="en-US" sz="1050" kern="1200" dirty="0" err="1" smtClean="0"/>
                <a:t>Nano</a:t>
              </a:r>
              <a:r>
                <a:rPr lang="en-US" sz="1050" kern="1200" dirty="0" smtClean="0"/>
                <a:t>-medicine</a:t>
              </a:r>
            </a:p>
            <a:p>
              <a:pPr lvl="0" algn="ctr" defTabSz="266700">
                <a:lnSpc>
                  <a:spcPct val="90000"/>
                </a:lnSpc>
                <a:spcBef>
                  <a:spcPct val="0"/>
                </a:spcBef>
                <a:spcAft>
                  <a:spcPct val="35000"/>
                </a:spcAft>
              </a:pPr>
              <a:r>
                <a:rPr lang="en-US" sz="1050" dirty="0" smtClean="0"/>
                <a:t>(CPN)</a:t>
              </a:r>
              <a:endParaRPr lang="en-US" sz="1050" kern="1200" dirty="0"/>
            </a:p>
          </p:txBody>
        </p:sp>
        <p:sp>
          <p:nvSpPr>
            <p:cNvPr id="15" name="Freeform 14"/>
            <p:cNvSpPr/>
            <p:nvPr/>
          </p:nvSpPr>
          <p:spPr>
            <a:xfrm>
              <a:off x="7006168" y="2932526"/>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Pediatric Innovation</a:t>
              </a:r>
            </a:p>
            <a:p>
              <a:pPr lvl="0" algn="ctr" defTabSz="266700">
                <a:lnSpc>
                  <a:spcPct val="90000"/>
                </a:lnSpc>
                <a:spcBef>
                  <a:spcPct val="0"/>
                </a:spcBef>
                <a:spcAft>
                  <a:spcPct val="35000"/>
                </a:spcAft>
              </a:pPr>
              <a:r>
                <a:rPr lang="en-US" sz="1050" dirty="0" smtClean="0"/>
                <a:t>(CPI)</a:t>
              </a:r>
              <a:endParaRPr lang="en-US" sz="1050" kern="1200" dirty="0"/>
            </a:p>
          </p:txBody>
        </p:sp>
        <p:sp>
          <p:nvSpPr>
            <p:cNvPr id="17" name="Freeform 16"/>
            <p:cNvSpPr/>
            <p:nvPr/>
          </p:nvSpPr>
          <p:spPr>
            <a:xfrm>
              <a:off x="6783270" y="4149377"/>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Infections &amp; Vaccines</a:t>
              </a:r>
            </a:p>
            <a:p>
              <a:pPr lvl="0" algn="ctr" defTabSz="266700">
                <a:lnSpc>
                  <a:spcPct val="90000"/>
                </a:lnSpc>
                <a:spcBef>
                  <a:spcPct val="0"/>
                </a:spcBef>
                <a:spcAft>
                  <a:spcPct val="35000"/>
                </a:spcAft>
              </a:pPr>
              <a:r>
                <a:rPr lang="en-US" sz="1050" dirty="0" smtClean="0"/>
                <a:t>(CCIV)</a:t>
              </a:r>
              <a:endParaRPr lang="en-US" sz="1050" kern="1200" dirty="0"/>
            </a:p>
          </p:txBody>
        </p:sp>
        <p:sp>
          <p:nvSpPr>
            <p:cNvPr id="21" name="Freeform 20"/>
            <p:cNvSpPr/>
            <p:nvPr/>
          </p:nvSpPr>
          <p:spPr>
            <a:xfrm>
              <a:off x="5917928" y="5035349"/>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Transplantation &amp; Immune-mediated Disorders</a:t>
              </a:r>
            </a:p>
            <a:p>
              <a:pPr lvl="0" algn="ctr" defTabSz="266700">
                <a:lnSpc>
                  <a:spcPct val="90000"/>
                </a:lnSpc>
                <a:spcBef>
                  <a:spcPct val="0"/>
                </a:spcBef>
                <a:spcAft>
                  <a:spcPct val="35000"/>
                </a:spcAft>
              </a:pPr>
              <a:r>
                <a:rPr lang="en-US" sz="1050" dirty="0" smtClean="0"/>
                <a:t>(CTID)</a:t>
              </a:r>
              <a:endParaRPr lang="en-US" sz="1050" kern="1200" dirty="0"/>
            </a:p>
          </p:txBody>
        </p:sp>
        <p:sp>
          <p:nvSpPr>
            <p:cNvPr id="23" name="Freeform 22"/>
            <p:cNvSpPr/>
            <p:nvPr/>
          </p:nvSpPr>
          <p:spPr>
            <a:xfrm>
              <a:off x="4863720" y="5673656"/>
              <a:ext cx="1097280" cy="1142833"/>
            </a:xfrm>
            <a:prstGeom prst="ellipse">
              <a:avLst/>
            </a:prstGeom>
            <a:ln/>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Transforming Pediatric Healthcare Delivery</a:t>
              </a:r>
            </a:p>
            <a:p>
              <a:pPr lvl="0" algn="ctr" defTabSz="266700">
                <a:lnSpc>
                  <a:spcPct val="90000"/>
                </a:lnSpc>
                <a:spcBef>
                  <a:spcPct val="0"/>
                </a:spcBef>
                <a:spcAft>
                  <a:spcPct val="35000"/>
                </a:spcAft>
              </a:pPr>
              <a:r>
                <a:rPr lang="en-US" sz="1050" dirty="0" smtClean="0"/>
                <a:t>(CTPHD)</a:t>
              </a:r>
              <a:endParaRPr lang="en-US" sz="1050" kern="1200" dirty="0"/>
            </a:p>
          </p:txBody>
        </p:sp>
        <p:sp>
          <p:nvSpPr>
            <p:cNvPr id="25" name="Freeform 24"/>
            <p:cNvSpPr/>
            <p:nvPr/>
          </p:nvSpPr>
          <p:spPr>
            <a:xfrm>
              <a:off x="3635249" y="5673656"/>
              <a:ext cx="1097280" cy="1142833"/>
            </a:xfrm>
            <a:prstGeom prst="ellipse">
              <a:avLst/>
            </a:prstGeom>
            <a:ln/>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Aflac Cancer Center</a:t>
              </a:r>
            </a:p>
            <a:p>
              <a:pPr lvl="0" algn="ctr" defTabSz="266700">
                <a:lnSpc>
                  <a:spcPct val="90000"/>
                </a:lnSpc>
                <a:spcBef>
                  <a:spcPct val="0"/>
                </a:spcBef>
                <a:spcAft>
                  <a:spcPct val="35000"/>
                </a:spcAft>
              </a:pPr>
              <a:r>
                <a:rPr lang="en-US" sz="1050" dirty="0" smtClean="0"/>
                <a:t>(Aflac)</a:t>
              </a:r>
              <a:endParaRPr lang="en-US" sz="1050" kern="1200" dirty="0"/>
            </a:p>
          </p:txBody>
        </p:sp>
        <p:sp>
          <p:nvSpPr>
            <p:cNvPr id="27" name="Freeform 26"/>
            <p:cNvSpPr/>
            <p:nvPr/>
          </p:nvSpPr>
          <p:spPr>
            <a:xfrm>
              <a:off x="2499152" y="507738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Clinical Outcomes Research &amp; Public Health</a:t>
              </a:r>
            </a:p>
            <a:p>
              <a:pPr lvl="0" algn="ctr" defTabSz="266700">
                <a:lnSpc>
                  <a:spcPct val="90000"/>
                </a:lnSpc>
                <a:spcBef>
                  <a:spcPct val="0"/>
                </a:spcBef>
                <a:spcAft>
                  <a:spcPct val="35000"/>
                </a:spcAft>
              </a:pPr>
              <a:r>
                <a:rPr lang="en-US" sz="1050" dirty="0" smtClean="0"/>
                <a:t>(CORPH)</a:t>
              </a:r>
              <a:endParaRPr lang="en-US" sz="1050" kern="1200" dirty="0"/>
            </a:p>
          </p:txBody>
        </p:sp>
        <p:sp>
          <p:nvSpPr>
            <p:cNvPr id="29" name="Freeform 28"/>
            <p:cNvSpPr/>
            <p:nvPr/>
          </p:nvSpPr>
          <p:spPr>
            <a:xfrm>
              <a:off x="1770289" y="40214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Clinical &amp; Translational Research</a:t>
              </a:r>
            </a:p>
            <a:p>
              <a:pPr lvl="0" algn="ctr" defTabSz="266700">
                <a:lnSpc>
                  <a:spcPct val="90000"/>
                </a:lnSpc>
                <a:spcBef>
                  <a:spcPct val="0"/>
                </a:spcBef>
                <a:spcAft>
                  <a:spcPct val="35000"/>
                </a:spcAft>
              </a:pPr>
              <a:r>
                <a:rPr lang="en-US" sz="1050" dirty="0" smtClean="0"/>
                <a:t>(CCTR)</a:t>
              </a:r>
              <a:endParaRPr lang="en-US" sz="1050" kern="1200" dirty="0"/>
            </a:p>
          </p:txBody>
        </p:sp>
        <p:sp>
          <p:nvSpPr>
            <p:cNvPr id="31" name="Freeform 30"/>
            <p:cNvSpPr/>
            <p:nvPr/>
          </p:nvSpPr>
          <p:spPr>
            <a:xfrm>
              <a:off x="1615633" y="2747736"/>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Drug Discovery</a:t>
              </a:r>
            </a:p>
            <a:p>
              <a:pPr lvl="0" algn="ctr" defTabSz="266700">
                <a:lnSpc>
                  <a:spcPct val="90000"/>
                </a:lnSpc>
                <a:spcBef>
                  <a:spcPct val="0"/>
                </a:spcBef>
                <a:spcAft>
                  <a:spcPct val="35000"/>
                </a:spcAft>
              </a:pPr>
              <a:r>
                <a:rPr lang="en-US" sz="1050" dirty="0" smtClean="0"/>
                <a:t>(CDD)</a:t>
              </a:r>
              <a:endParaRPr lang="en-US" sz="1050" kern="1200" dirty="0"/>
            </a:p>
          </p:txBody>
        </p:sp>
        <p:sp>
          <p:nvSpPr>
            <p:cNvPr id="18437" name="Freeform 18436"/>
            <p:cNvSpPr/>
            <p:nvPr/>
          </p:nvSpPr>
          <p:spPr>
            <a:xfrm>
              <a:off x="2070614" y="1618898"/>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Neurosciences</a:t>
              </a:r>
            </a:p>
            <a:p>
              <a:pPr lvl="0" algn="ctr" defTabSz="266700">
                <a:lnSpc>
                  <a:spcPct val="90000"/>
                </a:lnSpc>
                <a:spcBef>
                  <a:spcPct val="0"/>
                </a:spcBef>
                <a:spcAft>
                  <a:spcPct val="35000"/>
                </a:spcAft>
              </a:pPr>
              <a:r>
                <a:rPr lang="en-US" sz="1050" dirty="0" smtClean="0"/>
                <a:t>(CCNR)</a:t>
              </a:r>
              <a:endParaRPr lang="en-US" sz="1050" kern="1200" dirty="0"/>
            </a:p>
          </p:txBody>
        </p:sp>
        <p:sp>
          <p:nvSpPr>
            <p:cNvPr id="18441" name="Freeform 18440"/>
            <p:cNvSpPr/>
            <p:nvPr/>
          </p:nvSpPr>
          <p:spPr>
            <a:xfrm>
              <a:off x="3031000" y="938645"/>
              <a:ext cx="1097280" cy="1142833"/>
            </a:xfrm>
            <a:prstGeom prst="ellipse">
              <a:avLst/>
            </a:prstGeom>
          </p:spPr>
          <p:style>
            <a:lnRef idx="2">
              <a:schemeClr val="accent2"/>
            </a:lnRef>
            <a:fillRef idx="1">
              <a:schemeClr val="lt1"/>
            </a:fillRef>
            <a:effectRef idx="0">
              <a:schemeClr val="accent2"/>
            </a:effectRef>
            <a:fontRef idx="minor">
              <a:schemeClr val="dk1"/>
            </a:fontRef>
          </p:style>
          <p:txBody>
            <a:bodyPr spcFirstLastPara="0" vert="horz" wrap="square" lIns="46431" tIns="46431" rIns="46431" bIns="46431" numCol="1" spcCol="1270" anchor="ctr" anchorCtr="0">
              <a:noAutofit/>
            </a:bodyPr>
            <a:lstStyle/>
            <a:p>
              <a:pPr lvl="0" algn="ctr" defTabSz="266700">
                <a:lnSpc>
                  <a:spcPct val="90000"/>
                </a:lnSpc>
                <a:spcBef>
                  <a:spcPct val="0"/>
                </a:spcBef>
                <a:spcAft>
                  <a:spcPct val="35000"/>
                </a:spcAft>
              </a:pPr>
              <a:r>
                <a:rPr lang="en-US" sz="1050" kern="1200" dirty="0" smtClean="0"/>
                <a:t>CF &amp; Airway Diseases</a:t>
              </a:r>
            </a:p>
            <a:p>
              <a:pPr lvl="0" algn="ctr" defTabSz="266700">
                <a:lnSpc>
                  <a:spcPct val="90000"/>
                </a:lnSpc>
                <a:spcBef>
                  <a:spcPct val="0"/>
                </a:spcBef>
                <a:spcAft>
                  <a:spcPct val="35000"/>
                </a:spcAft>
              </a:pPr>
              <a:r>
                <a:rPr lang="en-US" sz="1050" dirty="0" smtClean="0"/>
                <a:t>(CF-AIR)</a:t>
              </a:r>
              <a:endParaRPr lang="en-US" sz="1050" kern="1200" dirty="0"/>
            </a:p>
          </p:txBody>
        </p:sp>
      </p:gr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4"/>
          <p:cNvSpPr txBox="1">
            <a:spLocks/>
          </p:cNvSpPr>
          <p:nvPr/>
        </p:nvSpPr>
        <p:spPr>
          <a:xfrm>
            <a:off x="0" y="0"/>
            <a:ext cx="8839200" cy="1143000"/>
          </a:xfrm>
          <a:prstGeom prst="rect">
            <a:avLst/>
          </a:prstGeom>
        </p:spPr>
        <p:txBody>
          <a:bodyPr>
            <a:normAutofit fontScale="97500" lnSpcReduction="10000"/>
          </a:bodyPr>
          <a:lstStyle/>
          <a:p>
            <a:pPr algn="ctr" fontAlgn="auto">
              <a:spcBef>
                <a:spcPts val="0"/>
              </a:spcBef>
              <a:spcAft>
                <a:spcPts val="0"/>
              </a:spcAft>
              <a:defRPr/>
            </a:pPr>
            <a:r>
              <a:rPr lang="en-US" sz="3100" b="1" dirty="0" err="1">
                <a:solidFill>
                  <a:srgbClr val="000000"/>
                </a:solidFill>
                <a:latin typeface="Calibri"/>
                <a:cs typeface="+mn-cs"/>
              </a:rPr>
              <a:t>Emory+Children’s</a:t>
            </a:r>
            <a:r>
              <a:rPr lang="en-US" sz="3100" b="1" dirty="0">
                <a:solidFill>
                  <a:srgbClr val="000000"/>
                </a:solidFill>
                <a:latin typeface="Calibri"/>
                <a:cs typeface="+mn-cs"/>
              </a:rPr>
              <a:t> Pediatric Research Center Contacts</a:t>
            </a:r>
            <a:r>
              <a:rPr lang="en-US" sz="4400" dirty="0">
                <a:solidFill>
                  <a:srgbClr val="000000"/>
                </a:solidFill>
                <a:latin typeface="Calibri"/>
                <a:cs typeface="+mn-cs"/>
              </a:rPr>
              <a:t/>
            </a:r>
            <a:br>
              <a:rPr lang="en-US" sz="4400" dirty="0">
                <a:solidFill>
                  <a:srgbClr val="000000"/>
                </a:solidFill>
                <a:latin typeface="Calibri"/>
                <a:cs typeface="+mn-cs"/>
              </a:rPr>
            </a:br>
            <a:endParaRPr lang="en-US" sz="4400" dirty="0">
              <a:solidFill>
                <a:srgbClr val="000000"/>
              </a:solidFill>
              <a:latin typeface="Calibri"/>
              <a:cs typeface="+mn-cs"/>
            </a:endParaRPr>
          </a:p>
        </p:txBody>
      </p:sp>
      <p:sp>
        <p:nvSpPr>
          <p:cNvPr id="8" name="Content Placeholder 5"/>
          <p:cNvSpPr txBox="1">
            <a:spLocks/>
          </p:cNvSpPr>
          <p:nvPr/>
        </p:nvSpPr>
        <p:spPr>
          <a:xfrm>
            <a:off x="90488" y="457201"/>
            <a:ext cx="6429499" cy="6248400"/>
          </a:xfrm>
          <a:prstGeom prst="rect">
            <a:avLst/>
          </a:prstGeom>
          <a:solidFill>
            <a:schemeClr val="accent4">
              <a:lumMod val="60000"/>
              <a:lumOff val="40000"/>
              <a:alpha val="31000"/>
            </a:schemeClr>
          </a:solidFill>
          <a:ln w="28575" cap="flat" cmpd="sng" algn="ctr">
            <a:solidFill>
              <a:schemeClr val="accent6">
                <a:lumMod val="60000"/>
                <a:lumOff val="40000"/>
              </a:schemeClr>
            </a:solidFill>
            <a:prstDash val="solid"/>
          </a:ln>
        </p:spPr>
        <p:style>
          <a:lnRef idx="2">
            <a:schemeClr val="accent1"/>
          </a:lnRef>
          <a:fillRef idx="1">
            <a:schemeClr val="lt1"/>
          </a:fillRef>
          <a:effectRef idx="0">
            <a:schemeClr val="accent1"/>
          </a:effectRef>
          <a:fontRef idx="minor">
            <a:schemeClr val="dk1"/>
          </a:fontRef>
        </p:style>
        <p:txBody>
          <a:bodyPr numCol="3" anchor="ctr">
            <a:normAutofit fontScale="55000" lnSpcReduction="20000"/>
          </a:bodyPr>
          <a:lstStyle/>
          <a:p>
            <a:pPr marL="342900" indent="-342900" fontAlgn="auto">
              <a:spcBef>
                <a:spcPts val="800"/>
              </a:spcBef>
              <a:spcAft>
                <a:spcPts val="0"/>
              </a:spcAft>
              <a:buSzPct val="100000"/>
              <a:buFont typeface="Arial" pitchFamily="34" charset="0"/>
              <a:buNone/>
              <a:defRPr/>
            </a:pPr>
            <a:r>
              <a:rPr lang="en-US" sz="4000" b="1" dirty="0"/>
              <a:t> </a:t>
            </a: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Aflac </a:t>
            </a:r>
            <a:r>
              <a:rPr lang="en-US" sz="1900" b="1" dirty="0">
                <a:solidFill>
                  <a:schemeClr val="tx1"/>
                </a:solidFill>
                <a:cs typeface="Arial" pitchFamily="34" charset="0"/>
              </a:rPr>
              <a:t>Cancer and Blood</a:t>
            </a: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Disorders </a:t>
            </a:r>
            <a:r>
              <a:rPr lang="en-US" sz="1900" b="1" dirty="0" smtClean="0">
                <a:solidFill>
                  <a:schemeClr val="tx1"/>
                </a:solidFill>
                <a:cs typeface="Arial" pitchFamily="34" charset="0"/>
              </a:rPr>
              <a:t>Center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Bill Woods, MD</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3"/>
              </a:rPr>
              <a:t>william.woods@choa.org</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a:t>
            </a:r>
            <a:r>
              <a:rPr lang="en-US" sz="1900" dirty="0" smtClean="0">
                <a:solidFill>
                  <a:schemeClr val="tx1"/>
                </a:solidFill>
                <a:cs typeface="Arial" pitchFamily="34" charset="0"/>
              </a:rPr>
              <a:t>Faith Barron</a:t>
            </a: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hlinkClick r:id="rId4"/>
              </a:rPr>
              <a:t>faith.barron@emory.edu</a:t>
            </a:r>
            <a:r>
              <a:rPr lang="en-US" sz="1900" dirty="0" smtClean="0">
                <a:solidFill>
                  <a:schemeClr val="tx1"/>
                </a:solidFill>
                <a:cs typeface="Arial" pitchFamily="34" charset="0"/>
              </a:rPr>
              <a:t> </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Children’s Heart Research and Outcomes Center</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smtClean="0">
                <a:solidFill>
                  <a:schemeClr val="tx1"/>
                </a:solidFill>
                <a:cs typeface="Arial" pitchFamily="34" charset="0"/>
              </a:rPr>
              <a:t>Center </a:t>
            </a:r>
            <a:r>
              <a:rPr lang="en-US" sz="1900" b="1" i="1" dirty="0">
                <a:solidFill>
                  <a:schemeClr val="tx1"/>
                </a:solidFill>
                <a:cs typeface="Arial" pitchFamily="34" charset="0"/>
              </a:rPr>
              <a:t>Director:  Mike Davis, PhD </a:t>
            </a:r>
            <a:r>
              <a:rPr lang="en-US" sz="1900" dirty="0">
                <a:solidFill>
                  <a:srgbClr val="000000"/>
                </a:solidFill>
                <a:cs typeface="Arial" pitchFamily="34" charset="0"/>
                <a:hlinkClick r:id="rId5"/>
              </a:rPr>
              <a:t>michael.davis@bme.gatech.edu</a:t>
            </a:r>
            <a:r>
              <a:rPr lang="en-US" sz="1900" dirty="0">
                <a:solidFill>
                  <a:srgbClr val="000000"/>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Kristen Herzegh, BA, MPH </a:t>
            </a:r>
            <a:r>
              <a:rPr lang="en-US" sz="1900" dirty="0">
                <a:solidFill>
                  <a:schemeClr val="tx1"/>
                </a:solidFill>
                <a:cs typeface="Arial" pitchFamily="34" charset="0"/>
                <a:hlinkClick r:id="rId6"/>
              </a:rPr>
              <a:t>kcoshau@emory.edu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Clinical and Translational Research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t>
            </a:r>
            <a:r>
              <a:rPr lang="en-US" sz="1900" b="1" i="1" dirty="0" smtClean="0">
                <a:solidFill>
                  <a:schemeClr val="tx1"/>
                </a:solidFill>
                <a:cs typeface="Arial" pitchFamily="34" charset="0"/>
              </a:rPr>
              <a:t>Cynthia Wetmore, </a:t>
            </a:r>
          </a:p>
          <a:p>
            <a:pPr indent="-342900" fontAlgn="auto">
              <a:lnSpc>
                <a:spcPct val="120000"/>
              </a:lnSpc>
              <a:spcBef>
                <a:spcPts val="0"/>
              </a:spcBef>
              <a:spcAft>
                <a:spcPts val="0"/>
              </a:spcAft>
              <a:buSzPct val="100000"/>
              <a:buFont typeface="Arial" pitchFamily="34" charset="0"/>
              <a:buNone/>
              <a:defRPr/>
            </a:pPr>
            <a:r>
              <a:rPr lang="en-US" sz="1900" b="1" i="1" dirty="0" smtClean="0">
                <a:solidFill>
                  <a:schemeClr val="tx1"/>
                </a:solidFill>
                <a:cs typeface="Arial" pitchFamily="34" charset="0"/>
              </a:rPr>
              <a:t>MD, PHD </a:t>
            </a:r>
            <a:r>
              <a:rPr lang="en-US" sz="1900" i="1" dirty="0" smtClean="0">
                <a:solidFill>
                  <a:schemeClr val="tx1"/>
                </a:solidFill>
                <a:cs typeface="Arial" pitchFamily="34" charset="0"/>
                <a:hlinkClick r:id="rId7"/>
              </a:rPr>
              <a:t>cynthia.wetmore@emory.edu</a:t>
            </a:r>
            <a:r>
              <a:rPr lang="en-US" sz="1900" i="1" dirty="0" smtClean="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Kristen Herzegh, BA, MPH </a:t>
            </a:r>
            <a:r>
              <a:rPr lang="en-US" sz="1900" dirty="0" smtClean="0">
                <a:solidFill>
                  <a:schemeClr val="tx1"/>
                </a:solidFill>
                <a:cs typeface="Arial" pitchFamily="34" charset="0"/>
                <a:hlinkClick r:id="rId6"/>
              </a:rPr>
              <a:t>kcoshau@emory.edu</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Cystic Fibrosis &amp; Airways Disease Research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Nael McCarty, 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8"/>
              </a:rPr>
              <a:t>namccar@emory.edu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a:t>
            </a:r>
            <a:r>
              <a:rPr lang="en-US" sz="1900" dirty="0" smtClean="0">
                <a:solidFill>
                  <a:schemeClr val="tx1"/>
                </a:solidFill>
                <a:cs typeface="Arial" pitchFamily="34" charset="0"/>
              </a:rPr>
              <a:t>Karen Kennedy</a:t>
            </a:r>
            <a:r>
              <a:rPr lang="en-US" sz="1900" dirty="0">
                <a:solidFill>
                  <a:schemeClr val="tx1"/>
                </a:solidFill>
                <a:cs typeface="Arial" pitchFamily="34" charset="0"/>
              </a:rPr>
              <a:t>, PhD </a:t>
            </a:r>
            <a:r>
              <a:rPr lang="en-US" sz="1900" dirty="0" smtClean="0">
                <a:solidFill>
                  <a:schemeClr val="tx1"/>
                </a:solidFill>
                <a:cs typeface="Arial" pitchFamily="34" charset="0"/>
                <a:hlinkClick r:id="rId9"/>
              </a:rPr>
              <a:t>kmurra5@emory.edu</a:t>
            </a:r>
            <a:r>
              <a:rPr lang="en-US" sz="1900" dirty="0" smtClean="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Drug Discovery</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Baek Kim, 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0"/>
              </a:rPr>
              <a:t>Baek.kim@emory.edu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Kristen Herzegh, BA, MPH </a:t>
            </a:r>
            <a:r>
              <a:rPr lang="en-US" sz="1900" dirty="0" smtClean="0">
                <a:solidFill>
                  <a:schemeClr val="tx1"/>
                </a:solidFill>
                <a:cs typeface="Arial" pitchFamily="34" charset="0"/>
                <a:hlinkClick r:id="rId6"/>
              </a:rPr>
              <a:t>kcoshau@emory.edu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a:t>
            </a:r>
            <a:r>
              <a:rPr lang="en-US" sz="1900" b="1" dirty="0" smtClean="0">
                <a:solidFill>
                  <a:schemeClr val="tx1"/>
                </a:solidFill>
                <a:cs typeface="Arial" pitchFamily="34" charset="0"/>
              </a:rPr>
              <a:t>Childhood Infections and </a:t>
            </a:r>
            <a:r>
              <a:rPr lang="en-US" sz="1900" b="1" dirty="0">
                <a:solidFill>
                  <a:schemeClr val="tx1"/>
                </a:solidFill>
                <a:cs typeface="Arial" pitchFamily="34" charset="0"/>
              </a:rPr>
              <a:t>Vaccines</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Paul Spearman, MD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1"/>
              </a:rPr>
              <a:t>paul.spearman@emory.edu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Karen Kennedy, PhD </a:t>
            </a:r>
            <a:r>
              <a:rPr lang="en-US" sz="1900" dirty="0">
                <a:solidFill>
                  <a:schemeClr val="tx1"/>
                </a:solidFill>
                <a:cs typeface="Arial" pitchFamily="34" charset="0"/>
                <a:hlinkClick r:id="rId9"/>
              </a:rPr>
              <a:t>kmurra5@emory.edu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Children’s Center </a:t>
            </a:r>
            <a:r>
              <a:rPr lang="en-US" sz="1900" b="1" dirty="0">
                <a:solidFill>
                  <a:schemeClr val="tx1"/>
                </a:solidFill>
                <a:cs typeface="Arial" pitchFamily="34" charset="0"/>
              </a:rPr>
              <a:t>for Neurosciences Research</a:t>
            </a: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Ton deGrauw, MD, PhD </a:t>
            </a:r>
            <a:r>
              <a:rPr lang="en-US" sz="1900" i="1" dirty="0">
                <a:solidFill>
                  <a:schemeClr val="tx1"/>
                </a:solidFill>
                <a:cs typeface="Arial" pitchFamily="34" charset="0"/>
                <a:hlinkClick r:id="rId12"/>
              </a:rPr>
              <a:t>ton.degrauw@choa.org</a:t>
            </a:r>
            <a:r>
              <a:rPr lang="en-US" sz="1900" b="1" i="1" dirty="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Program Coordinator: Jennifer Kenny </a:t>
            </a:r>
            <a:r>
              <a:rPr lang="en-US" sz="1900" dirty="0">
                <a:solidFill>
                  <a:schemeClr val="tx1"/>
                </a:solidFill>
                <a:cs typeface="Arial" pitchFamily="34" charset="0"/>
                <a:hlinkClick r:id="rId13"/>
              </a:rPr>
              <a:t>jkenny@emory.edu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Pediatric Innovation</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Directors: Bob Guldberg, PhD</a:t>
            </a:r>
          </a:p>
          <a:p>
            <a:pPr indent="-342900" fontAlgn="auto">
              <a:lnSpc>
                <a:spcPct val="120000"/>
              </a:lnSpc>
              <a:spcBef>
                <a:spcPts val="0"/>
              </a:spcBef>
              <a:spcAft>
                <a:spcPts val="0"/>
              </a:spcAft>
              <a:buSzPct val="100000"/>
              <a:buFont typeface="Arial"/>
              <a:buNone/>
              <a:defRPr/>
            </a:pPr>
            <a:r>
              <a:rPr lang="en-US" sz="1900" b="1" i="1" dirty="0">
                <a:solidFill>
                  <a:schemeClr val="tx1"/>
                </a:solidFill>
                <a:cs typeface="Arial" pitchFamily="34" charset="0"/>
              </a:rPr>
              <a:t>and Kevin Maher, MD </a:t>
            </a:r>
            <a:r>
              <a:rPr lang="en-US" sz="1900" i="1" dirty="0">
                <a:solidFill>
                  <a:schemeClr val="tx1"/>
                </a:solidFill>
                <a:cs typeface="Arial" pitchFamily="34" charset="0"/>
                <a:hlinkClick r:id="rId14"/>
              </a:rPr>
              <a:t>robert.guldberg@me.gatech.edu</a:t>
            </a:r>
            <a:r>
              <a:rPr lang="en-US" sz="1900" i="1" dirty="0">
                <a:solidFill>
                  <a:schemeClr val="tx1"/>
                </a:solidFill>
                <a:cs typeface="Arial" pitchFamily="34" charset="0"/>
              </a:rPr>
              <a:t> and</a:t>
            </a:r>
            <a:r>
              <a:rPr lang="en-US" sz="1900" b="1" i="1" dirty="0">
                <a:solidFill>
                  <a:schemeClr val="tx1"/>
                </a:solidFill>
                <a:cs typeface="Arial" pitchFamily="34" charset="0"/>
              </a:rPr>
              <a:t> </a:t>
            </a:r>
            <a:r>
              <a:rPr lang="en-US" sz="1900" i="1" dirty="0">
                <a:solidFill>
                  <a:schemeClr val="tx1"/>
                </a:solidFill>
                <a:cs typeface="Arial" pitchFamily="34" charset="0"/>
                <a:hlinkClick r:id="rId15"/>
              </a:rPr>
              <a:t>maherk@kidsheart.com</a:t>
            </a:r>
            <a:r>
              <a:rPr lang="en-US" sz="1900" b="1" i="1" dirty="0">
                <a:solidFill>
                  <a:schemeClr val="tx1"/>
                </a:solidFill>
                <a:cs typeface="Arial" pitchFamily="34" charset="0"/>
              </a:rPr>
              <a:t> </a:t>
            </a:r>
          </a:p>
          <a:p>
            <a:pPr indent="-342900" fontAlgn="auto">
              <a:lnSpc>
                <a:spcPct val="120000"/>
              </a:lnSpc>
              <a:spcBef>
                <a:spcPts val="0"/>
              </a:spcBef>
              <a:spcAft>
                <a:spcPts val="0"/>
              </a:spcAft>
              <a:buSzPct val="100000"/>
              <a:buFont typeface="Arial"/>
              <a:buNone/>
              <a:defRPr/>
            </a:pPr>
            <a:r>
              <a:rPr lang="en-US" sz="1900" dirty="0">
                <a:solidFill>
                  <a:schemeClr val="tx1"/>
                </a:solidFill>
                <a:cs typeface="Arial" pitchFamily="34" charset="0"/>
              </a:rPr>
              <a:t>Program Coordinator: Hazel Stevens</a:t>
            </a:r>
          </a:p>
          <a:p>
            <a:pPr indent="-342900" fontAlgn="auto">
              <a:lnSpc>
                <a:spcPct val="120000"/>
              </a:lnSpc>
              <a:spcBef>
                <a:spcPts val="0"/>
              </a:spcBef>
              <a:spcAft>
                <a:spcPts val="0"/>
              </a:spcAft>
              <a:buSzPct val="100000"/>
              <a:defRPr/>
            </a:pPr>
            <a:r>
              <a:rPr lang="en-US" sz="1900" dirty="0">
                <a:solidFill>
                  <a:schemeClr val="tx1"/>
                </a:solidFill>
                <a:cs typeface="Arial" pitchFamily="34" charset="0"/>
                <a:hlinkClick r:id="rId16"/>
              </a:rPr>
              <a:t>hazel.stevens@me.gatech.edu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Pediatric Nanomedicine</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t>
            </a:r>
            <a:r>
              <a:rPr lang="en-US" sz="1900" b="1" i="1" dirty="0" smtClean="0">
                <a:solidFill>
                  <a:schemeClr val="tx1"/>
                </a:solidFill>
                <a:cs typeface="Arial" pitchFamily="34" charset="0"/>
              </a:rPr>
              <a:t>MG Finn, </a:t>
            </a:r>
            <a:r>
              <a:rPr lang="en-US" sz="1900" b="1" i="1" dirty="0">
                <a:solidFill>
                  <a:schemeClr val="tx1"/>
                </a:solidFill>
                <a:cs typeface="Arial" pitchFamily="34" charset="0"/>
              </a:rPr>
              <a:t>PhD</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u="sng" dirty="0" smtClean="0">
                <a:solidFill>
                  <a:schemeClr val="tx1"/>
                </a:solidFill>
                <a:cs typeface="Arial" pitchFamily="34" charset="0"/>
                <a:hlinkClick r:id="rId17"/>
              </a:rPr>
              <a:t>mgfinn@gatech.edu</a:t>
            </a:r>
            <a:r>
              <a:rPr lang="en-US" sz="1900" u="sng" dirty="0" smtClean="0">
                <a:solidFill>
                  <a:schemeClr val="tx1"/>
                </a:solidFill>
                <a:cs typeface="Arial" pitchFamily="34" charset="0"/>
              </a:rPr>
              <a:t> </a:t>
            </a:r>
            <a:r>
              <a:rPr lang="en-US" sz="1900" dirty="0" smtClean="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b="1" i="1" dirty="0" smtClean="0">
                <a:solidFill>
                  <a:schemeClr val="tx1"/>
                </a:solidFill>
                <a:cs typeface="Arial" pitchFamily="34" charset="0"/>
              </a:rPr>
              <a:t>Co-Director: Tom Barker, PhD</a:t>
            </a: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hlinkClick r:id="rId18"/>
              </a:rPr>
              <a:t>thomas.barker@bme.gatech.edu</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a:t>
            </a:r>
            <a:r>
              <a:rPr lang="en-US" sz="1900" dirty="0">
                <a:solidFill>
                  <a:schemeClr val="tx1"/>
                </a:solidFill>
                <a:cs typeface="Arial" pitchFamily="34" charset="0"/>
              </a:rPr>
              <a:t>Coordinator: Erin Kirshtein</a:t>
            </a: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hlinkClick r:id="rId19"/>
              </a:rPr>
              <a:t>Erin.kirshtein@bme.gatech.edu</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smtClean="0">
                <a:solidFill>
                  <a:schemeClr val="tx1"/>
                </a:solidFill>
                <a:cs typeface="Arial" pitchFamily="34" charset="0"/>
              </a:rPr>
              <a:t>Center  </a:t>
            </a:r>
            <a:r>
              <a:rPr lang="en-US" sz="1900" b="1" dirty="0">
                <a:solidFill>
                  <a:schemeClr val="tx1"/>
                </a:solidFill>
                <a:cs typeface="Arial" pitchFamily="34" charset="0"/>
              </a:rPr>
              <a:t>for </a:t>
            </a:r>
            <a:r>
              <a:rPr lang="en-US" sz="1900" b="1" dirty="0" smtClean="0">
                <a:solidFill>
                  <a:schemeClr val="tx1"/>
                </a:solidFill>
                <a:cs typeface="Arial" pitchFamily="34" charset="0"/>
              </a:rPr>
              <a:t>Transplantation &amp; </a:t>
            </a:r>
            <a:r>
              <a:rPr lang="en-US" sz="1900" b="1" dirty="0">
                <a:solidFill>
                  <a:schemeClr val="tx1"/>
                </a:solidFill>
                <a:cs typeface="Arial" pitchFamily="34" charset="0"/>
              </a:rPr>
              <a:t>Immune-mediated Disorders</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a:t>
            </a:r>
            <a:r>
              <a:rPr lang="en-US" sz="1900" b="1" i="1" dirty="0" smtClean="0">
                <a:solidFill>
                  <a:schemeClr val="tx1"/>
                </a:solidFill>
                <a:cs typeface="Arial" pitchFamily="34" charset="0"/>
              </a:rPr>
              <a:t>Director: </a:t>
            </a:r>
            <a:r>
              <a:rPr lang="en-US" sz="1900" b="1" i="1" dirty="0">
                <a:solidFill>
                  <a:schemeClr val="tx1"/>
                </a:solidFill>
                <a:cs typeface="Arial" pitchFamily="34" charset="0"/>
              </a:rPr>
              <a:t>Subra Kugathasan, MD </a:t>
            </a:r>
            <a:r>
              <a:rPr lang="en-US" sz="1900" u="sng" dirty="0" smtClean="0">
                <a:solidFill>
                  <a:schemeClr val="tx1"/>
                </a:solidFill>
                <a:cs typeface="Arial" pitchFamily="34" charset="0"/>
                <a:hlinkClick r:id="rId20"/>
              </a:rPr>
              <a:t>skugath@emory.edu</a:t>
            </a:r>
            <a:endParaRPr lang="en-US" sz="1900" u="sng"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a:t>
            </a:r>
            <a:r>
              <a:rPr lang="en-US" sz="1900" dirty="0">
                <a:solidFill>
                  <a:schemeClr val="tx1"/>
                </a:solidFill>
                <a:cs typeface="Arial" pitchFamily="34" charset="0"/>
              </a:rPr>
              <a:t>Coordinator: Jennifer Kenny </a:t>
            </a:r>
            <a:r>
              <a:rPr lang="en-US" sz="1900" dirty="0">
                <a:solidFill>
                  <a:schemeClr val="tx1"/>
                </a:solidFill>
                <a:cs typeface="Arial" pitchFamily="34" charset="0"/>
                <a:hlinkClick r:id="rId13"/>
              </a:rPr>
              <a:t>jkenny@emory.edu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Center  for </a:t>
            </a:r>
            <a:r>
              <a:rPr lang="en-US" sz="1900" b="1" dirty="0" smtClean="0">
                <a:solidFill>
                  <a:schemeClr val="tx1"/>
                </a:solidFill>
                <a:cs typeface="Arial" pitchFamily="34" charset="0"/>
              </a:rPr>
              <a:t>Transforming Pediatric Healthcare Delivery</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t>
            </a:r>
            <a:r>
              <a:rPr lang="en-US" sz="1900" b="1" i="1" dirty="0" smtClean="0">
                <a:solidFill>
                  <a:schemeClr val="tx1"/>
                </a:solidFill>
                <a:cs typeface="Arial" pitchFamily="34" charset="0"/>
              </a:rPr>
              <a:t>Beth </a:t>
            </a:r>
            <a:r>
              <a:rPr lang="en-US" sz="1900" b="1" i="1" dirty="0" err="1" smtClean="0">
                <a:solidFill>
                  <a:schemeClr val="tx1"/>
                </a:solidFill>
                <a:cs typeface="Arial" pitchFamily="34" charset="0"/>
              </a:rPr>
              <a:t>Mynatt</a:t>
            </a:r>
            <a:r>
              <a:rPr lang="en-US" sz="1900" b="1" i="1" dirty="0" smtClean="0">
                <a:solidFill>
                  <a:schemeClr val="tx1"/>
                </a:solidFill>
                <a:cs typeface="Arial" pitchFamily="34" charset="0"/>
              </a:rPr>
              <a:t>, PhD </a:t>
            </a:r>
            <a:r>
              <a:rPr lang="en-US" sz="2000" u="sng" dirty="0" smtClean="0">
                <a:solidFill>
                  <a:srgbClr val="0000FF"/>
                </a:solidFill>
                <a:ea typeface="Calibri"/>
                <a:cs typeface="Times New Roman"/>
                <a:hlinkClick r:id="rId21"/>
              </a:rPr>
              <a:t>mynatt@cc.gatech.edu</a:t>
            </a:r>
            <a:endParaRPr lang="en-US" sz="2000" u="sng" dirty="0" smtClean="0">
              <a:solidFill>
                <a:srgbClr val="0000FF"/>
              </a:solidFill>
              <a:ea typeface="Calibri"/>
              <a:cs typeface="Times New Roman"/>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Coordinator: TBN</a:t>
            </a:r>
          </a:p>
          <a:p>
            <a:pPr indent="-342900" fontAlgn="auto">
              <a:lnSpc>
                <a:spcPct val="120000"/>
              </a:lnSpc>
              <a:spcBef>
                <a:spcPts val="0"/>
              </a:spcBef>
              <a:spcAft>
                <a:spcPts val="0"/>
              </a:spcAft>
              <a:buSzPct val="100000"/>
              <a:buFont typeface="Arial" pitchFamily="34" charset="0"/>
              <a:buNone/>
              <a:defRPr/>
            </a:pPr>
            <a:endParaRPr lang="en-US" sz="19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Clinical </a:t>
            </a:r>
            <a:r>
              <a:rPr lang="en-US" sz="1900" b="1" dirty="0" smtClean="0">
                <a:solidFill>
                  <a:schemeClr val="tx1"/>
                </a:solidFill>
                <a:cs typeface="Arial" pitchFamily="34" charset="0"/>
              </a:rPr>
              <a:t>Outcomes Research </a:t>
            </a:r>
            <a:r>
              <a:rPr lang="en-US" sz="1900" b="1" dirty="0">
                <a:solidFill>
                  <a:schemeClr val="tx1"/>
                </a:solidFill>
                <a:cs typeface="Arial" pitchFamily="34" charset="0"/>
              </a:rPr>
              <a:t>and Public Health</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Paul Spearman, MD (Acting)</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11"/>
              </a:rPr>
              <a:t>paul.spearman@emory.edu</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a:solidFill>
                  <a:schemeClr val="tx1"/>
                </a:solidFill>
                <a:cs typeface="Arial" pitchFamily="34" charset="0"/>
              </a:rPr>
              <a:t>Program Coordinator: Karen Kennedy, PhD </a:t>
            </a:r>
            <a:r>
              <a:rPr lang="en-US" sz="1900" dirty="0" smtClean="0">
                <a:solidFill>
                  <a:schemeClr val="tx1"/>
                </a:solidFill>
                <a:cs typeface="Arial" pitchFamily="34" charset="0"/>
                <a:hlinkClick r:id="rId9"/>
              </a:rPr>
              <a:t>kmurra5@emory.edu</a:t>
            </a:r>
            <a:r>
              <a:rPr lang="en-US" sz="1900" dirty="0">
                <a:solidFill>
                  <a:schemeClr val="tx1"/>
                </a:solidFill>
                <a:cs typeface="Arial" pitchFamily="34" charset="0"/>
              </a:rPr>
              <a:t> </a:t>
            </a:r>
          </a:p>
          <a:p>
            <a:pPr indent="-342900" fontAlgn="auto">
              <a:lnSpc>
                <a:spcPct val="120000"/>
              </a:lnSpc>
              <a:spcBef>
                <a:spcPts val="0"/>
              </a:spcBef>
              <a:spcAft>
                <a:spcPts val="0"/>
              </a:spcAft>
              <a:buSzPct val="100000"/>
              <a:buFont typeface="Arial"/>
              <a:buNone/>
              <a:defRPr/>
            </a:pP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dirty="0">
                <a:solidFill>
                  <a:schemeClr val="tx1"/>
                </a:solidFill>
                <a:cs typeface="Arial" pitchFamily="34" charset="0"/>
              </a:rPr>
              <a:t>Marcus Autism Center</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Center Director: Ami Klin, PhD</a:t>
            </a:r>
          </a:p>
          <a:p>
            <a:pPr indent="-342900" fontAlgn="auto">
              <a:lnSpc>
                <a:spcPct val="120000"/>
              </a:lnSpc>
              <a:spcBef>
                <a:spcPts val="0"/>
              </a:spcBef>
              <a:spcAft>
                <a:spcPts val="0"/>
              </a:spcAft>
              <a:buSzPct val="100000"/>
              <a:buFont typeface="Arial" pitchFamily="34" charset="0"/>
              <a:buNone/>
              <a:defRPr/>
            </a:pPr>
            <a:r>
              <a:rPr lang="en-US" sz="1900" b="1" i="1" dirty="0">
                <a:solidFill>
                  <a:schemeClr val="tx1"/>
                </a:solidFill>
                <a:cs typeface="Arial" pitchFamily="34" charset="0"/>
              </a:rPr>
              <a:t>Director of Research: Warren Jones, PhD </a:t>
            </a:r>
            <a:r>
              <a:rPr lang="en-US" sz="1900" u="sng" dirty="0">
                <a:solidFill>
                  <a:schemeClr val="tx1"/>
                </a:solidFill>
                <a:cs typeface="Arial" pitchFamily="34" charset="0"/>
                <a:hlinkClick r:id="rId22"/>
              </a:rPr>
              <a:t>ami.klin@emory.edu</a:t>
            </a:r>
            <a:r>
              <a:rPr lang="en-US" sz="1900" dirty="0">
                <a:solidFill>
                  <a:schemeClr val="tx1"/>
                </a:solidFill>
                <a:cs typeface="Arial" pitchFamily="34" charset="0"/>
              </a:rPr>
              <a:t>  or</a:t>
            </a:r>
          </a:p>
          <a:p>
            <a:pPr indent="-342900" fontAlgn="auto">
              <a:lnSpc>
                <a:spcPct val="120000"/>
              </a:lnSpc>
              <a:spcBef>
                <a:spcPts val="0"/>
              </a:spcBef>
              <a:spcAft>
                <a:spcPts val="0"/>
              </a:spcAft>
              <a:buSzPct val="100000"/>
              <a:buFont typeface="Arial" pitchFamily="34" charset="0"/>
              <a:buNone/>
              <a:defRPr/>
            </a:pPr>
            <a:r>
              <a:rPr lang="en-US" sz="1900" u="sng" dirty="0">
                <a:solidFill>
                  <a:schemeClr val="tx1"/>
                </a:solidFill>
                <a:cs typeface="Arial" pitchFamily="34" charset="0"/>
                <a:hlinkClick r:id="rId23"/>
              </a:rPr>
              <a:t>ami.klin@choa.org</a:t>
            </a:r>
            <a:r>
              <a:rPr lang="en-US" sz="1900" dirty="0">
                <a:solidFill>
                  <a:schemeClr val="tx1"/>
                </a:solidFill>
                <a:cs typeface="Arial" pitchFamily="34" charset="0"/>
              </a:rPr>
              <a:t>  and </a:t>
            </a:r>
            <a:r>
              <a:rPr lang="en-US" sz="2000" u="sng" dirty="0" smtClean="0">
                <a:solidFill>
                  <a:srgbClr val="0000FF"/>
                </a:solidFill>
                <a:ea typeface="Calibri"/>
                <a:cs typeface="Times New Roman"/>
                <a:hlinkClick r:id="rId24"/>
              </a:rPr>
              <a:t>warren.r.jones@emory.edu</a:t>
            </a:r>
            <a:endParaRPr lang="en-US" sz="2000" u="sng" dirty="0" smtClean="0">
              <a:solidFill>
                <a:srgbClr val="0000FF"/>
              </a:solidFill>
              <a:ea typeface="Calibri"/>
              <a:cs typeface="Times New Roman"/>
            </a:endParaRP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Program Coordinator: Christina </a:t>
            </a:r>
            <a:r>
              <a:rPr lang="en-US" sz="1900" dirty="0" err="1" smtClean="0">
                <a:solidFill>
                  <a:schemeClr val="tx1"/>
                </a:solidFill>
                <a:cs typeface="Arial" pitchFamily="34" charset="0"/>
              </a:rPr>
              <a:t>Wessels</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1900" dirty="0" smtClean="0">
                <a:solidFill>
                  <a:schemeClr val="tx1"/>
                </a:solidFill>
                <a:cs typeface="Arial" pitchFamily="34" charset="0"/>
                <a:hlinkClick r:id="rId25"/>
              </a:rPr>
              <a:t>Christina.wessels@choa.org</a:t>
            </a:r>
            <a:r>
              <a:rPr lang="en-US" sz="1900" dirty="0" smtClean="0">
                <a:solidFill>
                  <a:schemeClr val="tx1"/>
                </a:solidFill>
                <a:cs typeface="Arial" pitchFamily="34" charset="0"/>
              </a:rPr>
              <a:t> </a:t>
            </a:r>
            <a:endParaRPr lang="en-US" sz="19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cs typeface="Arial" pitchFamily="34" charset="0"/>
            </a:endParaRPr>
          </a:p>
        </p:txBody>
      </p:sp>
      <p:sp>
        <p:nvSpPr>
          <p:cNvPr id="9" name="Rectangle 8"/>
          <p:cNvSpPr/>
          <p:nvPr/>
        </p:nvSpPr>
        <p:spPr>
          <a:xfrm>
            <a:off x="6553200" y="379303"/>
            <a:ext cx="2563813" cy="6478697"/>
          </a:xfrm>
          <a:prstGeom prst="rect">
            <a:avLst/>
          </a:prstGeom>
          <a:solidFill>
            <a:schemeClr val="accent3">
              <a:lumMod val="60000"/>
              <a:lumOff val="40000"/>
              <a:alpha val="70980"/>
            </a:schemeClr>
          </a:solidFill>
        </p:spPr>
        <p:txBody>
          <a:bodyPr wrap="square">
            <a:spAutoFit/>
          </a:bodyPr>
          <a:lstStyle/>
          <a:p>
            <a:pPr algn="ctr">
              <a:defRPr/>
            </a:pPr>
            <a:r>
              <a:rPr lang="en-US" sz="1000" b="1" u="sng" dirty="0">
                <a:latin typeface="Calibri" pitchFamily="34" charset="0"/>
                <a:ea typeface="Calibri" pitchFamily="34" charset="0"/>
                <a:cs typeface="Times New Roman" pitchFamily="18" charset="0"/>
              </a:rPr>
              <a:t>Research Center Administration:</a:t>
            </a:r>
            <a:r>
              <a:rPr lang="en-US" sz="1000" dirty="0">
                <a:latin typeface="Calibri" pitchFamily="34" charset="0"/>
                <a:ea typeface="Calibri" pitchFamily="34" charset="0"/>
                <a:cs typeface="Times New Roman" pitchFamily="18" charset="0"/>
              </a:rPr>
              <a:t> </a:t>
            </a:r>
            <a:r>
              <a:rPr lang="en-US" sz="800" b="1" i="1" dirty="0">
                <a:latin typeface="Calibri" pitchFamily="34" charset="0"/>
                <a:ea typeface="Calibri" pitchFamily="34" charset="0"/>
                <a:cs typeface="Times New Roman" pitchFamily="18" charset="0"/>
              </a:rPr>
              <a:t> </a:t>
            </a:r>
            <a:r>
              <a:rPr lang="en-US" sz="800" dirty="0">
                <a:latin typeface="Calibri" pitchFamily="34" charset="0"/>
                <a:ea typeface="Calibri" pitchFamily="34" charset="0"/>
                <a:cs typeface="Times New Roman" pitchFamily="18" charset="0"/>
              </a:rPr>
              <a:t> </a:t>
            </a:r>
            <a:endParaRPr lang="en-US" sz="800" dirty="0"/>
          </a:p>
          <a:p>
            <a:pPr>
              <a:defRPr/>
            </a:pPr>
            <a:r>
              <a:rPr lang="en-US" sz="750" b="1" i="1" dirty="0">
                <a:latin typeface="Calibri" pitchFamily="34" charset="0"/>
              </a:rPr>
              <a:t>Barbara J. Stoll, MD</a:t>
            </a:r>
          </a:p>
          <a:p>
            <a:pPr marL="0" marR="0">
              <a:spcBef>
                <a:spcPts val="0"/>
              </a:spcBef>
              <a:spcAft>
                <a:spcPts val="0"/>
              </a:spcAft>
            </a:pPr>
            <a:r>
              <a:rPr lang="en-US" sz="750" dirty="0" smtClean="0">
                <a:latin typeface="+mn-lt"/>
                <a:ea typeface="Times New Roman"/>
              </a:rPr>
              <a:t>George W. </a:t>
            </a:r>
            <a:r>
              <a:rPr lang="en-US" sz="750" dirty="0" err="1" smtClean="0">
                <a:latin typeface="+mn-lt"/>
                <a:ea typeface="Times New Roman"/>
              </a:rPr>
              <a:t>Brumley</a:t>
            </a:r>
            <a:r>
              <a:rPr lang="en-US" sz="750" dirty="0" smtClean="0">
                <a:latin typeface="+mn-lt"/>
                <a:ea typeface="Times New Roman"/>
              </a:rPr>
              <a:t>, Jr. Professor and Chair</a:t>
            </a:r>
          </a:p>
          <a:p>
            <a:pPr marL="0" marR="0">
              <a:spcBef>
                <a:spcPts val="0"/>
              </a:spcBef>
              <a:spcAft>
                <a:spcPts val="0"/>
              </a:spcAft>
            </a:pPr>
            <a:r>
              <a:rPr lang="en-US" sz="750" dirty="0" smtClean="0">
                <a:latin typeface="+mn-lt"/>
                <a:ea typeface="Times New Roman"/>
              </a:rPr>
              <a:t>Department of Pediatrics, Emory University School of Medicine, CEO, The Emory Children’s Center</a:t>
            </a:r>
          </a:p>
          <a:p>
            <a:pPr marL="0" marR="0">
              <a:spcBef>
                <a:spcPts val="0"/>
              </a:spcBef>
              <a:spcAft>
                <a:spcPts val="0"/>
              </a:spcAft>
            </a:pPr>
            <a:r>
              <a:rPr lang="en-US" sz="750" dirty="0" smtClean="0">
                <a:latin typeface="+mn-lt"/>
                <a:ea typeface="Times New Roman"/>
              </a:rPr>
              <a:t>Executive Director, The Pediatric Center of Georgia</a:t>
            </a:r>
          </a:p>
          <a:p>
            <a:pPr eaLnBrk="0" hangingPunct="0">
              <a:defRPr/>
            </a:pPr>
            <a:r>
              <a:rPr lang="en-US" sz="750" u="sng" dirty="0" smtClean="0">
                <a:latin typeface="Calibri" pitchFamily="34" charset="0"/>
                <a:hlinkClick r:id="rId26"/>
              </a:rPr>
              <a:t>barbara_stoll@oz.ped.emory.edu</a:t>
            </a:r>
            <a:r>
              <a:rPr lang="en-US" sz="750" dirty="0" smtClean="0">
                <a:latin typeface="Calibri" pitchFamily="34" charset="0"/>
              </a:rPr>
              <a:t> </a:t>
            </a:r>
            <a:endParaRPr lang="en-US" sz="750" dirty="0"/>
          </a:p>
          <a:p>
            <a:pPr eaLnBrk="0" hangingPunct="0">
              <a:defRPr/>
            </a:pPr>
            <a:r>
              <a:rPr lang="en-US" sz="750" b="1" i="1" dirty="0">
                <a:latin typeface="Calibri" pitchFamily="34" charset="0"/>
              </a:rPr>
              <a:t> </a:t>
            </a:r>
            <a:r>
              <a:rPr lang="en-US" sz="750" dirty="0">
                <a:latin typeface="Calibri" pitchFamily="34" charset="0"/>
              </a:rPr>
              <a:t> </a:t>
            </a:r>
            <a:endParaRPr lang="en-US" sz="750" dirty="0"/>
          </a:p>
          <a:p>
            <a:pPr eaLnBrk="0" hangingPunct="0">
              <a:defRPr/>
            </a:pPr>
            <a:r>
              <a:rPr lang="en-US" sz="750" b="1" i="1" dirty="0">
                <a:latin typeface="Calibri" pitchFamily="34" charset="0"/>
              </a:rPr>
              <a:t>Patrick </a:t>
            </a:r>
            <a:r>
              <a:rPr lang="en-US" sz="750" b="1" i="1" dirty="0" err="1">
                <a:latin typeface="Calibri" pitchFamily="34" charset="0"/>
              </a:rPr>
              <a:t>Frias</a:t>
            </a:r>
            <a:r>
              <a:rPr lang="en-US" sz="750" b="1" i="1" dirty="0">
                <a:latin typeface="Calibri" pitchFamily="34" charset="0"/>
              </a:rPr>
              <a:t>, MD</a:t>
            </a:r>
          </a:p>
          <a:p>
            <a:pPr eaLnBrk="0" hangingPunct="0">
              <a:defRPr/>
            </a:pPr>
            <a:r>
              <a:rPr lang="en-US" sz="750" dirty="0" smtClean="0">
                <a:latin typeface="Calibri" pitchFamily="34" charset="0"/>
              </a:rPr>
              <a:t>Chief Operating Officer &amp; Chief</a:t>
            </a:r>
            <a:r>
              <a:rPr lang="en-US" sz="750" dirty="0">
                <a:latin typeface="Calibri" pitchFamily="34" charset="0"/>
              </a:rPr>
              <a:t>, Children’s Physician Group</a:t>
            </a:r>
          </a:p>
          <a:p>
            <a:pPr eaLnBrk="0" hangingPunct="0">
              <a:defRPr/>
            </a:pPr>
            <a:r>
              <a:rPr lang="en-US" sz="750" dirty="0">
                <a:latin typeface="Calibri" pitchFamily="34" charset="0"/>
              </a:rPr>
              <a:t>Children’s Healthcare of </a:t>
            </a:r>
            <a:r>
              <a:rPr lang="en-US" sz="750" dirty="0" smtClean="0">
                <a:latin typeface="Calibri" pitchFamily="34" charset="0"/>
              </a:rPr>
              <a:t>Atlanta </a:t>
            </a:r>
            <a:r>
              <a:rPr lang="en-US" sz="750" dirty="0" smtClean="0">
                <a:latin typeface="Calibri" pitchFamily="34" charset="0"/>
                <a:hlinkClick r:id="rId27"/>
              </a:rPr>
              <a:t>pat.frias@choa.org</a:t>
            </a:r>
            <a:r>
              <a:rPr lang="en-US" sz="750" dirty="0" smtClean="0">
                <a:latin typeface="Calibri" pitchFamily="34" charset="0"/>
              </a:rPr>
              <a:t> </a:t>
            </a:r>
            <a:endParaRPr lang="en-US" sz="750" dirty="0">
              <a:latin typeface="Calibri" pitchFamily="34" charset="0"/>
            </a:endParaRPr>
          </a:p>
          <a:p>
            <a:pPr eaLnBrk="0" hangingPunct="0">
              <a:defRPr/>
            </a:pPr>
            <a:endParaRPr lang="en-US" sz="750" b="1" i="1" dirty="0">
              <a:latin typeface="Calibri" pitchFamily="34" charset="0"/>
            </a:endParaRPr>
          </a:p>
          <a:p>
            <a:pPr eaLnBrk="0" hangingPunct="0">
              <a:defRPr/>
            </a:pPr>
            <a:r>
              <a:rPr lang="en-US" sz="750" b="1" i="1" dirty="0">
                <a:latin typeface="Calibri" pitchFamily="34" charset="0"/>
              </a:rPr>
              <a:t>Paul Spearman, MD</a:t>
            </a:r>
            <a:r>
              <a:rPr lang="en-US" sz="750" dirty="0">
                <a:latin typeface="Calibri" pitchFamily="34" charset="0"/>
              </a:rPr>
              <a:t> </a:t>
            </a:r>
            <a:endParaRPr lang="en-US" sz="750" dirty="0"/>
          </a:p>
          <a:p>
            <a:pPr eaLnBrk="0" hangingPunct="0">
              <a:defRPr/>
            </a:pPr>
            <a:r>
              <a:rPr lang="en-US" sz="750" dirty="0" err="1">
                <a:latin typeface="Calibri" pitchFamily="34" charset="0"/>
              </a:rPr>
              <a:t>Nahmias</a:t>
            </a:r>
            <a:r>
              <a:rPr lang="en-US" sz="750" dirty="0">
                <a:latin typeface="Calibri" pitchFamily="34" charset="0"/>
              </a:rPr>
              <a:t>-Schinazi Professor </a:t>
            </a:r>
            <a:r>
              <a:rPr lang="en-US" sz="750" dirty="0" smtClean="0">
                <a:latin typeface="Calibri" pitchFamily="34" charset="0"/>
              </a:rPr>
              <a:t>&amp; </a:t>
            </a:r>
            <a:r>
              <a:rPr lang="en-US" sz="750" dirty="0">
                <a:latin typeface="Calibri" pitchFamily="34" charset="0"/>
              </a:rPr>
              <a:t>Chief, Pediatric Infectious </a:t>
            </a:r>
            <a:r>
              <a:rPr lang="en-US" sz="750" dirty="0" smtClean="0">
                <a:latin typeface="Calibri" pitchFamily="34" charset="0"/>
              </a:rPr>
              <a:t>Diseases, Chief </a:t>
            </a:r>
            <a:r>
              <a:rPr lang="en-US" sz="750" dirty="0">
                <a:latin typeface="Calibri" pitchFamily="34" charset="0"/>
              </a:rPr>
              <a:t>Research Officer, Children’s Healthcare of </a:t>
            </a:r>
            <a:r>
              <a:rPr lang="en-US" sz="750" dirty="0" smtClean="0">
                <a:latin typeface="Calibri" pitchFamily="34" charset="0"/>
              </a:rPr>
              <a:t>Atlanta, Vice </a:t>
            </a:r>
            <a:r>
              <a:rPr lang="en-US" sz="750" dirty="0">
                <a:latin typeface="Calibri" pitchFamily="34" charset="0"/>
              </a:rPr>
              <a:t>Chair for Research, </a:t>
            </a:r>
            <a:r>
              <a:rPr lang="en-US" sz="750" dirty="0" smtClean="0">
                <a:latin typeface="Calibri" pitchFamily="34" charset="0"/>
              </a:rPr>
              <a:t>Dept </a:t>
            </a:r>
            <a:r>
              <a:rPr lang="en-US" sz="750" dirty="0">
                <a:latin typeface="Calibri" pitchFamily="34" charset="0"/>
              </a:rPr>
              <a:t>of Pediatrics, Emory University </a:t>
            </a:r>
            <a:r>
              <a:rPr lang="en-US" sz="750" u="sng" dirty="0" smtClean="0">
                <a:latin typeface="Calibri" pitchFamily="34" charset="0"/>
                <a:hlinkClick r:id="rId11"/>
              </a:rPr>
              <a:t>paul.spearman@emory.edu</a:t>
            </a:r>
            <a:r>
              <a:rPr lang="en-US" sz="750" dirty="0" smtClean="0">
                <a:latin typeface="Calibri" pitchFamily="34" charset="0"/>
              </a:rPr>
              <a:t> </a:t>
            </a:r>
            <a:endParaRPr lang="en-US" sz="750" dirty="0"/>
          </a:p>
          <a:p>
            <a:pPr eaLnBrk="0" hangingPunct="0">
              <a:defRPr/>
            </a:pPr>
            <a:r>
              <a:rPr lang="en-US" sz="750" dirty="0">
                <a:latin typeface="Calibri" pitchFamily="34" charset="0"/>
              </a:rPr>
              <a:t> </a:t>
            </a:r>
            <a:endParaRPr lang="en-US" sz="750" dirty="0"/>
          </a:p>
          <a:p>
            <a:pPr eaLnBrk="0" hangingPunct="0">
              <a:defRPr/>
            </a:pPr>
            <a:r>
              <a:rPr lang="en-US" sz="750" b="1" i="1" dirty="0" smtClean="0">
                <a:latin typeface="Calibri" pitchFamily="34" charset="0"/>
              </a:rPr>
              <a:t>Cynthia Wetmore, MD, PhD</a:t>
            </a:r>
            <a:endParaRPr lang="en-US" sz="750" dirty="0"/>
          </a:p>
          <a:p>
            <a:pPr eaLnBrk="0" hangingPunct="0">
              <a:defRPr/>
            </a:pPr>
            <a:r>
              <a:rPr lang="en-US" sz="750" dirty="0" smtClean="0">
                <a:latin typeface="Calibri" pitchFamily="34" charset="0"/>
              </a:rPr>
              <a:t>Director, Center for Clinical &amp; Translational Research and Director, Clinical Research for Children’s &amp; Emory</a:t>
            </a:r>
          </a:p>
          <a:p>
            <a:pPr eaLnBrk="0" hangingPunct="0">
              <a:defRPr/>
            </a:pPr>
            <a:r>
              <a:rPr lang="en-US" sz="750" dirty="0" err="1" smtClean="0">
                <a:latin typeface="Calibri" pitchFamily="34" charset="0"/>
              </a:rPr>
              <a:t>Dept</a:t>
            </a:r>
            <a:r>
              <a:rPr lang="en-US" sz="750" dirty="0" smtClean="0">
                <a:latin typeface="Calibri" pitchFamily="34" charset="0"/>
              </a:rPr>
              <a:t> </a:t>
            </a:r>
            <a:r>
              <a:rPr lang="en-US" sz="750" dirty="0">
                <a:latin typeface="Calibri" pitchFamily="34" charset="0"/>
              </a:rPr>
              <a:t>of Pediatrics, Emory University </a:t>
            </a:r>
            <a:r>
              <a:rPr lang="en-US" sz="750" u="sng" dirty="0" smtClean="0">
                <a:latin typeface="Calibri" pitchFamily="34" charset="0"/>
                <a:hlinkClick r:id="rId28"/>
              </a:rPr>
              <a:t>Cynthia.wetmore@emory.edu</a:t>
            </a:r>
            <a:r>
              <a:rPr lang="en-US" sz="750" dirty="0" smtClean="0">
                <a:latin typeface="Calibri" pitchFamily="34" charset="0"/>
              </a:rPr>
              <a:t> </a:t>
            </a:r>
            <a:endParaRPr lang="en-US" sz="750" dirty="0"/>
          </a:p>
          <a:p>
            <a:pPr marR="21880"/>
            <a:endParaRPr lang="en-US" sz="750" b="1" i="1" u="sng" dirty="0" smtClean="0">
              <a:latin typeface="Calibri"/>
            </a:endParaRPr>
          </a:p>
          <a:p>
            <a:pPr marR="21880"/>
            <a:r>
              <a:rPr lang="en-US" sz="750" b="1" i="1" u="sng" dirty="0" smtClean="0">
                <a:latin typeface="Calibri"/>
              </a:rPr>
              <a:t>Farah Chapes </a:t>
            </a:r>
          </a:p>
          <a:p>
            <a:r>
              <a:rPr lang="en-US" sz="750" dirty="0" smtClean="0">
                <a:latin typeface="Calibri"/>
              </a:rPr>
              <a:t>VP, Research &amp; Academic Administration</a:t>
            </a:r>
          </a:p>
          <a:p>
            <a:pPr marR="3500"/>
            <a:r>
              <a:rPr lang="en-US" sz="750" dirty="0" smtClean="0">
                <a:latin typeface="Calibri"/>
              </a:rPr>
              <a:t>Children's Healthcare of Atlanta </a:t>
            </a:r>
            <a:r>
              <a:rPr lang="en-US" sz="750" dirty="0" smtClean="0">
                <a:latin typeface="Calibri"/>
                <a:hlinkClick r:id="rId29"/>
              </a:rPr>
              <a:t>Farah.chapes@choa.org</a:t>
            </a:r>
            <a:r>
              <a:rPr lang="en-US" sz="750" dirty="0" smtClean="0">
                <a:latin typeface="Calibri"/>
              </a:rPr>
              <a:t>  </a:t>
            </a:r>
          </a:p>
          <a:p>
            <a:pPr marR="16430"/>
            <a:endParaRPr lang="en-US" sz="750" b="1" i="1" dirty="0" smtClean="0">
              <a:latin typeface="Calibri"/>
            </a:endParaRPr>
          </a:p>
          <a:p>
            <a:pPr marR="16430"/>
            <a:r>
              <a:rPr lang="en-US" sz="750" b="1" i="1" dirty="0" smtClean="0">
                <a:latin typeface="Calibri" pitchFamily="34" charset="0"/>
              </a:rPr>
              <a:t>Kris </a:t>
            </a:r>
            <a:r>
              <a:rPr lang="en-US" sz="750" b="1" i="1" dirty="0">
                <a:latin typeface="Calibri" pitchFamily="34" charset="0"/>
              </a:rPr>
              <a:t>Rogers, RN, CRA</a:t>
            </a:r>
            <a:endParaRPr lang="en-US" sz="750" b="1" i="1" dirty="0"/>
          </a:p>
          <a:p>
            <a:pPr eaLnBrk="0" hangingPunct="0">
              <a:defRPr/>
            </a:pPr>
            <a:r>
              <a:rPr lang="en-US" sz="750" dirty="0">
                <a:latin typeface="Calibri" pitchFamily="34" charset="0"/>
              </a:rPr>
              <a:t>Director of Research </a:t>
            </a:r>
            <a:r>
              <a:rPr lang="en-US" sz="750" dirty="0" smtClean="0">
                <a:latin typeface="Calibri" pitchFamily="34" charset="0"/>
              </a:rPr>
              <a:t>Administration &amp; </a:t>
            </a:r>
            <a:r>
              <a:rPr lang="en-US" sz="750" dirty="0">
                <a:latin typeface="Calibri" pitchFamily="34" charset="0"/>
              </a:rPr>
              <a:t>Graduate Medical </a:t>
            </a:r>
            <a:r>
              <a:rPr lang="en-US" sz="750" dirty="0" smtClean="0">
                <a:latin typeface="Calibri" pitchFamily="34" charset="0"/>
              </a:rPr>
              <a:t>Education, Children's </a:t>
            </a:r>
            <a:r>
              <a:rPr lang="en-US" sz="750" dirty="0">
                <a:latin typeface="Calibri" pitchFamily="34" charset="0"/>
              </a:rPr>
              <a:t>Healthcare of Atlanta</a:t>
            </a:r>
            <a:endParaRPr lang="en-US" sz="750" dirty="0"/>
          </a:p>
          <a:p>
            <a:pPr eaLnBrk="0" hangingPunct="0">
              <a:defRPr/>
            </a:pPr>
            <a:r>
              <a:rPr lang="en-US" sz="750" u="sng" dirty="0">
                <a:latin typeface="Calibri" pitchFamily="34" charset="0"/>
                <a:hlinkClick r:id="rId30"/>
              </a:rPr>
              <a:t>kristine.rogers@choa.org</a:t>
            </a:r>
            <a:r>
              <a:rPr lang="en-US" sz="750" dirty="0">
                <a:latin typeface="Calibri" pitchFamily="34" charset="0"/>
              </a:rPr>
              <a:t> </a:t>
            </a:r>
          </a:p>
          <a:p>
            <a:pPr eaLnBrk="0" hangingPunct="0">
              <a:defRPr/>
            </a:pPr>
            <a:endParaRPr lang="en-US" sz="750" dirty="0"/>
          </a:p>
          <a:p>
            <a:pPr eaLnBrk="0" hangingPunct="0">
              <a:defRPr/>
            </a:pPr>
            <a:r>
              <a:rPr lang="en-US" sz="750" b="1" i="1" dirty="0">
                <a:latin typeface="Calibri" pitchFamily="34" charset="0"/>
              </a:rPr>
              <a:t>Liz McCarty</a:t>
            </a:r>
            <a:r>
              <a:rPr lang="en-US" sz="750" dirty="0">
                <a:latin typeface="Calibri" pitchFamily="34" charset="0"/>
              </a:rPr>
              <a:t> </a:t>
            </a:r>
            <a:endParaRPr lang="en-US" sz="750" dirty="0"/>
          </a:p>
          <a:p>
            <a:pPr eaLnBrk="0" hangingPunct="0">
              <a:defRPr/>
            </a:pPr>
            <a:r>
              <a:rPr lang="en-US" sz="750" dirty="0">
                <a:latin typeface="Calibri" pitchFamily="34" charset="0"/>
              </a:rPr>
              <a:t>Clinical </a:t>
            </a:r>
            <a:r>
              <a:rPr lang="en-US" sz="750" dirty="0" smtClean="0">
                <a:latin typeface="Calibri" pitchFamily="34" charset="0"/>
              </a:rPr>
              <a:t>Administrator, Department </a:t>
            </a:r>
            <a:r>
              <a:rPr lang="en-US" sz="750" dirty="0">
                <a:latin typeface="Calibri" pitchFamily="34" charset="0"/>
              </a:rPr>
              <a:t>of Pediatrics, Emory </a:t>
            </a:r>
            <a:r>
              <a:rPr lang="en-US" sz="750" dirty="0" smtClean="0">
                <a:latin typeface="Calibri" pitchFamily="34" charset="0"/>
              </a:rPr>
              <a:t>University </a:t>
            </a:r>
            <a:r>
              <a:rPr lang="en-US" sz="750" u="sng" dirty="0" smtClean="0">
                <a:latin typeface="Calibri" pitchFamily="34" charset="0"/>
                <a:hlinkClick r:id="rId31"/>
              </a:rPr>
              <a:t>mmccar2@emory.edu</a:t>
            </a:r>
            <a:r>
              <a:rPr lang="en-US" sz="750" dirty="0" smtClean="0">
                <a:latin typeface="Calibri" pitchFamily="34" charset="0"/>
              </a:rPr>
              <a:t> </a:t>
            </a:r>
            <a:endParaRPr lang="en-US" sz="750" dirty="0"/>
          </a:p>
          <a:p>
            <a:pPr eaLnBrk="0" hangingPunct="0">
              <a:defRPr/>
            </a:pPr>
            <a:r>
              <a:rPr lang="en-US" sz="750" dirty="0">
                <a:latin typeface="Calibri" pitchFamily="34" charset="0"/>
              </a:rPr>
              <a:t> </a:t>
            </a:r>
            <a:endParaRPr lang="en-US" sz="750" dirty="0" smtClean="0">
              <a:latin typeface="Calibri" pitchFamily="34" charset="0"/>
            </a:endParaRPr>
          </a:p>
          <a:p>
            <a:pPr eaLnBrk="0" hangingPunct="0">
              <a:defRPr/>
            </a:pPr>
            <a:r>
              <a:rPr lang="en-US" sz="750" b="1" i="1" dirty="0" err="1" smtClean="0">
                <a:latin typeface="Calibri" pitchFamily="34" charset="0"/>
              </a:rPr>
              <a:t>Shantisa</a:t>
            </a:r>
            <a:r>
              <a:rPr lang="en-US" sz="750" b="1" i="1" dirty="0" smtClean="0">
                <a:latin typeface="Calibri" pitchFamily="34" charset="0"/>
              </a:rPr>
              <a:t> </a:t>
            </a:r>
            <a:r>
              <a:rPr lang="en-US" sz="750" b="1" i="1" dirty="0" err="1" smtClean="0">
                <a:latin typeface="Calibri" pitchFamily="34" charset="0"/>
              </a:rPr>
              <a:t>Fulgham</a:t>
            </a:r>
            <a:endParaRPr lang="en-US" sz="750" dirty="0"/>
          </a:p>
          <a:p>
            <a:pPr eaLnBrk="0" hangingPunct="0">
              <a:defRPr/>
            </a:pPr>
            <a:r>
              <a:rPr lang="en-US" sz="750" dirty="0" smtClean="0">
                <a:latin typeface="Calibri" pitchFamily="34" charset="0"/>
              </a:rPr>
              <a:t>Senior Business Manager, Department </a:t>
            </a:r>
            <a:r>
              <a:rPr lang="en-US" sz="750" dirty="0">
                <a:latin typeface="Calibri" pitchFamily="34" charset="0"/>
              </a:rPr>
              <a:t>of Pediatrics, Emory </a:t>
            </a:r>
            <a:r>
              <a:rPr lang="en-US" sz="750" dirty="0" smtClean="0">
                <a:latin typeface="Calibri" pitchFamily="34" charset="0"/>
              </a:rPr>
              <a:t>University </a:t>
            </a:r>
            <a:r>
              <a:rPr lang="en-US" sz="750" dirty="0" smtClean="0">
                <a:hlinkClick r:id="rId32"/>
              </a:rPr>
              <a:t>sfulgha@emory.edu</a:t>
            </a:r>
            <a:endParaRPr lang="en-US" sz="750" dirty="0" smtClean="0"/>
          </a:p>
          <a:p>
            <a:pPr eaLnBrk="0" hangingPunct="0">
              <a:defRPr/>
            </a:pPr>
            <a:endParaRPr lang="en-US" sz="750" dirty="0"/>
          </a:p>
          <a:p>
            <a:pPr eaLnBrk="0" hangingPunct="0">
              <a:defRPr/>
            </a:pPr>
            <a:r>
              <a:rPr lang="en-US" sz="750" b="1" i="1" dirty="0" smtClean="0">
                <a:latin typeface="Calibri" pitchFamily="34" charset="0"/>
              </a:rPr>
              <a:t>Kim </a:t>
            </a:r>
            <a:r>
              <a:rPr lang="en-US" sz="750" b="1" i="1" dirty="0" err="1" smtClean="0">
                <a:latin typeface="Calibri" pitchFamily="34" charset="0"/>
              </a:rPr>
              <a:t>LaBoone</a:t>
            </a:r>
            <a:endParaRPr lang="en-US" sz="750" dirty="0"/>
          </a:p>
          <a:p>
            <a:pPr eaLnBrk="0" hangingPunct="0">
              <a:defRPr/>
            </a:pPr>
            <a:r>
              <a:rPr lang="en-US" sz="750" dirty="0">
                <a:latin typeface="Calibri" pitchFamily="34" charset="0"/>
              </a:rPr>
              <a:t>Director of Finance, Academic Administration</a:t>
            </a:r>
            <a:endParaRPr lang="en-US" sz="750" dirty="0"/>
          </a:p>
          <a:p>
            <a:pPr eaLnBrk="0" hangingPunct="0">
              <a:defRPr/>
            </a:pPr>
            <a:r>
              <a:rPr lang="en-US" sz="750" dirty="0">
                <a:latin typeface="Calibri" pitchFamily="34" charset="0"/>
              </a:rPr>
              <a:t>Children's Healthcare of </a:t>
            </a:r>
            <a:r>
              <a:rPr lang="en-US" sz="750" dirty="0" smtClean="0">
                <a:latin typeface="Calibri" pitchFamily="34" charset="0"/>
              </a:rPr>
              <a:t>Atlanta </a:t>
            </a:r>
            <a:r>
              <a:rPr lang="en-US" sz="750" dirty="0" smtClean="0">
                <a:hlinkClick r:id="rId33"/>
              </a:rPr>
              <a:t>kimberly.laboone@choa.org</a:t>
            </a:r>
            <a:r>
              <a:rPr lang="en-US" sz="750" dirty="0" smtClean="0"/>
              <a:t> </a:t>
            </a:r>
          </a:p>
          <a:p>
            <a:pPr eaLnBrk="0" hangingPunct="0">
              <a:defRPr/>
            </a:pPr>
            <a:endParaRPr lang="en-US" sz="750" b="1" i="1" dirty="0">
              <a:latin typeface="Calibri" pitchFamily="34" charset="0"/>
            </a:endParaRPr>
          </a:p>
          <a:p>
            <a:pPr eaLnBrk="0" hangingPunct="0">
              <a:defRPr/>
            </a:pPr>
            <a:r>
              <a:rPr lang="en-US" sz="750" b="1" i="1" dirty="0">
                <a:latin typeface="Calibri" pitchFamily="34" charset="0"/>
              </a:rPr>
              <a:t>Stacy S. </a:t>
            </a:r>
            <a:r>
              <a:rPr lang="en-US" sz="750" b="1" i="1" dirty="0" err="1">
                <a:latin typeface="Calibri" pitchFamily="34" charset="0"/>
              </a:rPr>
              <a:t>Heilman</a:t>
            </a:r>
            <a:r>
              <a:rPr lang="en-US" sz="750" b="1" i="1" dirty="0">
                <a:latin typeface="Calibri" pitchFamily="34" charset="0"/>
              </a:rPr>
              <a:t>, PhD</a:t>
            </a:r>
            <a:r>
              <a:rPr lang="en-US" sz="750" dirty="0">
                <a:latin typeface="Calibri" pitchFamily="34" charset="0"/>
              </a:rPr>
              <a:t> </a:t>
            </a:r>
            <a:endParaRPr lang="en-US" sz="750" dirty="0"/>
          </a:p>
          <a:p>
            <a:pPr eaLnBrk="0" hangingPunct="0">
              <a:defRPr/>
            </a:pPr>
            <a:r>
              <a:rPr lang="en-US" sz="750" dirty="0">
                <a:latin typeface="Calibri" pitchFamily="34" charset="0"/>
              </a:rPr>
              <a:t>Director of Programs &amp; Grants </a:t>
            </a:r>
            <a:r>
              <a:rPr lang="en-US" sz="750" dirty="0" smtClean="0">
                <a:latin typeface="Calibri" pitchFamily="34" charset="0"/>
              </a:rPr>
              <a:t>Advocate, Department </a:t>
            </a:r>
            <a:r>
              <a:rPr lang="en-US" sz="750" dirty="0">
                <a:latin typeface="Calibri" pitchFamily="34" charset="0"/>
              </a:rPr>
              <a:t>of Pediatrics, Emory University </a:t>
            </a:r>
            <a:r>
              <a:rPr lang="en-US" sz="750" dirty="0" smtClean="0">
                <a:latin typeface="Calibri" pitchFamily="34" charset="0"/>
              </a:rPr>
              <a:t>&amp; </a:t>
            </a:r>
            <a:r>
              <a:rPr lang="en-US" sz="750" dirty="0">
                <a:latin typeface="Calibri" pitchFamily="34" charset="0"/>
              </a:rPr>
              <a:t> Children's Healthcare of </a:t>
            </a:r>
            <a:r>
              <a:rPr lang="en-US" sz="750" dirty="0" smtClean="0">
                <a:latin typeface="Calibri" pitchFamily="34" charset="0"/>
              </a:rPr>
              <a:t>Atlanta </a:t>
            </a:r>
            <a:r>
              <a:rPr lang="en-US" sz="750" u="sng" dirty="0" smtClean="0">
                <a:latin typeface="Calibri" pitchFamily="34" charset="0"/>
                <a:hlinkClick r:id="rId34"/>
              </a:rPr>
              <a:t>stacy.heilman@emory.edu</a:t>
            </a:r>
            <a:r>
              <a:rPr lang="en-US" sz="750" dirty="0" smtClean="0">
                <a:latin typeface="Calibri" pitchFamily="34" charset="0"/>
              </a:rPr>
              <a:t> </a:t>
            </a:r>
            <a:endParaRPr lang="en-US" sz="750" dirty="0"/>
          </a:p>
          <a:p>
            <a:pPr eaLnBrk="0" hangingPunct="0">
              <a:defRPr/>
            </a:pPr>
            <a:r>
              <a:rPr lang="en-US" sz="750" dirty="0">
                <a:latin typeface="Calibri" pitchFamily="34" charset="0"/>
              </a:rPr>
              <a:t> </a:t>
            </a:r>
            <a:endParaRPr lang="en-US" sz="750" dirty="0"/>
          </a:p>
          <a:p>
            <a:pPr eaLnBrk="0" hangingPunct="0">
              <a:defRPr/>
            </a:pPr>
            <a:r>
              <a:rPr lang="en-US" sz="750" b="1" i="1" dirty="0">
                <a:latin typeface="Calibri" pitchFamily="34" charset="0"/>
              </a:rPr>
              <a:t>Barbara W. </a:t>
            </a:r>
            <a:r>
              <a:rPr lang="en-US" sz="750" b="1" i="1" dirty="0" err="1">
                <a:latin typeface="Calibri" pitchFamily="34" charset="0"/>
              </a:rPr>
              <a:t>Kilbourne</a:t>
            </a:r>
            <a:r>
              <a:rPr lang="en-US" sz="750" b="1" i="1" dirty="0">
                <a:latin typeface="Calibri" pitchFamily="34" charset="0"/>
              </a:rPr>
              <a:t>, RN, MPH</a:t>
            </a:r>
            <a:r>
              <a:rPr lang="en-US" sz="750" dirty="0">
                <a:latin typeface="Calibri" pitchFamily="34" charset="0"/>
              </a:rPr>
              <a:t> </a:t>
            </a:r>
            <a:endParaRPr lang="en-US" sz="750" dirty="0"/>
          </a:p>
          <a:p>
            <a:pPr eaLnBrk="0" hangingPunct="0">
              <a:defRPr/>
            </a:pPr>
            <a:r>
              <a:rPr lang="en-US" sz="750" dirty="0">
                <a:latin typeface="Calibri" pitchFamily="34" charset="0"/>
              </a:rPr>
              <a:t>Manager, Business </a:t>
            </a:r>
            <a:r>
              <a:rPr lang="en-US" sz="750" dirty="0" smtClean="0">
                <a:latin typeface="Calibri" pitchFamily="34" charset="0"/>
              </a:rPr>
              <a:t>Operations, Research </a:t>
            </a:r>
            <a:r>
              <a:rPr lang="en-US" sz="750" dirty="0">
                <a:latin typeface="Calibri" pitchFamily="34" charset="0"/>
              </a:rPr>
              <a:t>Strategy </a:t>
            </a:r>
            <a:r>
              <a:rPr lang="en-US" sz="750" dirty="0" smtClean="0">
                <a:latin typeface="Calibri" pitchFamily="34" charset="0"/>
              </a:rPr>
              <a:t>Leadership, Children's </a:t>
            </a:r>
            <a:r>
              <a:rPr lang="en-US" sz="750" dirty="0">
                <a:latin typeface="Calibri" pitchFamily="34" charset="0"/>
              </a:rPr>
              <a:t>Healthcare of Atlanta</a:t>
            </a:r>
            <a:endParaRPr lang="en-US" sz="750" dirty="0"/>
          </a:p>
          <a:p>
            <a:pPr eaLnBrk="0" hangingPunct="0">
              <a:defRPr/>
            </a:pPr>
            <a:r>
              <a:rPr lang="en-US" sz="750" u="sng" dirty="0">
                <a:latin typeface="Calibri" pitchFamily="34" charset="0"/>
                <a:hlinkClick r:id="rId35"/>
              </a:rPr>
              <a:t>barbara.kilbourne@choa.org</a:t>
            </a:r>
            <a:endParaRPr lang="en-US" sz="750" dirty="0"/>
          </a:p>
        </p:txBody>
      </p:sp>
      <p:sp>
        <p:nvSpPr>
          <p:cNvPr id="22532" name="Rectangle 13"/>
          <p:cNvSpPr>
            <a:spLocks noChangeArrowheads="1"/>
          </p:cNvSpPr>
          <p:nvPr/>
        </p:nvSpPr>
        <p:spPr bwMode="auto">
          <a:xfrm>
            <a:off x="2438400" y="685800"/>
            <a:ext cx="1798638" cy="369332"/>
          </a:xfrm>
          <a:prstGeom prst="rect">
            <a:avLst/>
          </a:prstGeom>
          <a:noFill/>
          <a:ln w="9525">
            <a:noFill/>
            <a:miter lim="800000"/>
            <a:headEnd/>
            <a:tailEnd/>
          </a:ln>
        </p:spPr>
        <p:txBody>
          <a:bodyPr>
            <a:spAutoFit/>
          </a:bodyPr>
          <a:lstStyle/>
          <a:p>
            <a:pPr algn="ctr"/>
            <a:r>
              <a:rPr lang="en-US" b="1" u="sng" dirty="0">
                <a:latin typeface="Calibri" pitchFamily="34" charset="0"/>
              </a:rPr>
              <a:t>Center Directors</a:t>
            </a:r>
            <a:r>
              <a:rPr lang="en-US" b="1" u="sng" dirty="0" smtClean="0">
                <a:latin typeface="Calibri" pitchFamily="34" charset="0"/>
              </a:rPr>
              <a:t>:</a:t>
            </a:r>
            <a:endParaRPr lang="en-US" b="1" u="sng" dirty="0">
              <a:latin typeface="Calibri"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4"/>
          <p:cNvSpPr txBox="1">
            <a:spLocks/>
          </p:cNvSpPr>
          <p:nvPr/>
        </p:nvSpPr>
        <p:spPr>
          <a:xfrm>
            <a:off x="0" y="0"/>
            <a:ext cx="8839200" cy="1143000"/>
          </a:xfrm>
          <a:prstGeom prst="rect">
            <a:avLst/>
          </a:prstGeom>
        </p:spPr>
        <p:txBody>
          <a:bodyPr>
            <a:normAutofit fontScale="97500"/>
          </a:bodyPr>
          <a:lstStyle/>
          <a:p>
            <a:pPr algn="ctr" fontAlgn="auto">
              <a:spcBef>
                <a:spcPts val="0"/>
              </a:spcBef>
              <a:spcAft>
                <a:spcPts val="0"/>
              </a:spcAft>
              <a:defRPr/>
            </a:pPr>
            <a:r>
              <a:rPr lang="en-US" sz="3100" b="1" dirty="0" err="1">
                <a:solidFill>
                  <a:srgbClr val="000000"/>
                </a:solidFill>
                <a:latin typeface="Calibri"/>
                <a:cs typeface="+mn-cs"/>
              </a:rPr>
              <a:t>Emory+Children’s</a:t>
            </a:r>
            <a:r>
              <a:rPr lang="en-US" sz="3100" b="1" dirty="0">
                <a:solidFill>
                  <a:srgbClr val="000000"/>
                </a:solidFill>
                <a:latin typeface="Calibri"/>
                <a:cs typeface="+mn-cs"/>
              </a:rPr>
              <a:t> Pediatric Research </a:t>
            </a:r>
            <a:r>
              <a:rPr lang="en-US" sz="3100" b="1" dirty="0" smtClean="0">
                <a:solidFill>
                  <a:srgbClr val="000000"/>
                </a:solidFill>
                <a:latin typeface="Calibri"/>
                <a:cs typeface="+mn-cs"/>
              </a:rPr>
              <a:t>Center</a:t>
            </a:r>
          </a:p>
          <a:p>
            <a:pPr algn="ctr" fontAlgn="auto">
              <a:spcBef>
                <a:spcPts val="0"/>
              </a:spcBef>
              <a:spcAft>
                <a:spcPts val="0"/>
              </a:spcAft>
              <a:defRPr/>
            </a:pPr>
            <a:endParaRPr lang="en-US" sz="4400" dirty="0">
              <a:solidFill>
                <a:srgbClr val="000000"/>
              </a:solidFill>
              <a:latin typeface="Calibri"/>
              <a:cs typeface="+mn-cs"/>
            </a:endParaRPr>
          </a:p>
        </p:txBody>
      </p:sp>
      <p:sp>
        <p:nvSpPr>
          <p:cNvPr id="8" name="Content Placeholder 5"/>
          <p:cNvSpPr txBox="1">
            <a:spLocks/>
          </p:cNvSpPr>
          <p:nvPr/>
        </p:nvSpPr>
        <p:spPr>
          <a:xfrm>
            <a:off x="45244" y="756166"/>
            <a:ext cx="3459956" cy="5949434"/>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rmAutofit fontScale="25000" lnSpcReduction="20000"/>
          </a:bodyPr>
          <a:lstStyle/>
          <a:p>
            <a:pPr indent="-342900" algn="ctr" fontAlgn="auto">
              <a:lnSpc>
                <a:spcPct val="120000"/>
              </a:lnSpc>
              <a:spcBef>
                <a:spcPts val="0"/>
              </a:spcBef>
              <a:spcAft>
                <a:spcPts val="0"/>
              </a:spcAft>
              <a:buSzPct val="100000"/>
              <a:buFont typeface="Arial" pitchFamily="34" charset="0"/>
              <a:buNone/>
              <a:defRPr/>
            </a:pPr>
            <a:r>
              <a:rPr lang="en-US" sz="4800" b="1" dirty="0" smtClean="0">
                <a:solidFill>
                  <a:schemeClr val="tx1"/>
                </a:solidFill>
                <a:cs typeface="Arial" pitchFamily="34" charset="0"/>
              </a:rPr>
              <a:t>Emory Campus/Egleston</a:t>
            </a:r>
          </a:p>
          <a:p>
            <a:pPr indent="-342900" algn="ctr" fontAlgn="auto">
              <a:lnSpc>
                <a:spcPct val="120000"/>
              </a:lnSpc>
              <a:spcBef>
                <a:spcPts val="0"/>
              </a:spcBef>
              <a:spcAft>
                <a:spcPts val="0"/>
              </a:spcAft>
              <a:buSzPct val="100000"/>
              <a:buFont typeface="Arial" pitchFamily="34" charset="0"/>
              <a:buNone/>
              <a:defRPr/>
            </a:pPr>
            <a:endParaRPr lang="en-US" sz="25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Emory-Children’s Center (E-CC)</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2015 </a:t>
            </a:r>
            <a:r>
              <a:rPr lang="en-US" sz="3400" dirty="0" err="1" smtClean="0">
                <a:solidFill>
                  <a:schemeClr val="tx1"/>
                </a:solidFill>
                <a:cs typeface="Arial" pitchFamily="34" charset="0"/>
              </a:rPr>
              <a:t>Uppergate</a:t>
            </a:r>
            <a:r>
              <a:rPr lang="en-US" sz="3400" dirty="0" smtClean="0">
                <a:solidFill>
                  <a:schemeClr val="tx1"/>
                </a:solidFill>
                <a:cs typeface="Arial" pitchFamily="34" charset="0"/>
              </a:rPr>
              <a:t> Drive</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Atlanta, GA  30322</a:t>
            </a: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Health Sciences Research Building (HSRB)</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1760 </a:t>
            </a:r>
            <a:r>
              <a:rPr lang="en-US" sz="3400" dirty="0" err="1" smtClean="0">
                <a:solidFill>
                  <a:schemeClr val="tx1"/>
                </a:solidFill>
                <a:cs typeface="Arial" pitchFamily="34" charset="0"/>
              </a:rPr>
              <a:t>Haygood</a:t>
            </a:r>
            <a:r>
              <a:rPr lang="en-US" sz="3400" dirty="0" smtClean="0">
                <a:solidFill>
                  <a:schemeClr val="tx1"/>
                </a:solidFill>
                <a:cs typeface="Arial" pitchFamily="34" charset="0"/>
              </a:rPr>
              <a:t> Drive, NE</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Atlanta, GA  30322</a:t>
            </a: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Egleston hospital</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1405 Clifton Road</a:t>
            </a:r>
          </a:p>
          <a:p>
            <a:pPr indent="-342900" fontAlgn="auto">
              <a:lnSpc>
                <a:spcPct val="120000"/>
              </a:lnSpc>
              <a:spcBef>
                <a:spcPts val="0"/>
              </a:spcBef>
              <a:spcAft>
                <a:spcPts val="0"/>
              </a:spcAft>
              <a:buSzPct val="100000"/>
              <a:buFont typeface="Arial" pitchFamily="34" charset="0"/>
              <a:buNone/>
              <a:defRPr/>
            </a:pPr>
            <a:r>
              <a:rPr lang="en-US" sz="3400" dirty="0" smtClean="0">
                <a:solidFill>
                  <a:schemeClr val="tx1"/>
                </a:solidFill>
                <a:cs typeface="Arial" pitchFamily="34" charset="0"/>
              </a:rPr>
              <a:t>Atlanta, GA  30322</a:t>
            </a:r>
          </a:p>
          <a:p>
            <a:pPr indent="-342900" fontAlgn="auto">
              <a:lnSpc>
                <a:spcPct val="120000"/>
              </a:lnSpc>
              <a:spcBef>
                <a:spcPts val="0"/>
              </a:spcBef>
              <a:spcAft>
                <a:spcPts val="0"/>
              </a:spcAft>
              <a:buSzPct val="100000"/>
              <a:buFont typeface="Arial" pitchFamily="34" charset="0"/>
              <a:buNone/>
              <a:defRPr/>
            </a:pPr>
            <a:r>
              <a:rPr lang="en-US" sz="3400" b="1" dirty="0" smtClean="0">
                <a:solidFill>
                  <a:schemeClr val="tx1"/>
                </a:solidFill>
                <a:cs typeface="Arial" pitchFamily="34" charset="0"/>
              </a:rPr>
              <a:t>_________________________________________________________</a:t>
            </a:r>
          </a:p>
          <a:p>
            <a:pPr indent="-342900" fontAlgn="auto">
              <a:lnSpc>
                <a:spcPct val="120000"/>
              </a:lnSpc>
              <a:spcBef>
                <a:spcPts val="0"/>
              </a:spcBef>
              <a:spcAft>
                <a:spcPts val="0"/>
              </a:spcAft>
              <a:buSzPct val="100000"/>
              <a:buFont typeface="Arial" pitchFamily="34" charset="0"/>
              <a:buNone/>
              <a:defRPr/>
            </a:pPr>
            <a:r>
              <a:rPr lang="en-US" sz="3400" b="1" i="1" dirty="0" smtClean="0">
                <a:solidFill>
                  <a:schemeClr val="tx1"/>
                </a:solidFill>
                <a:cs typeface="Arial" pitchFamily="34" charset="0"/>
              </a:rPr>
              <a:t>Chief Research Officer </a:t>
            </a:r>
            <a:r>
              <a:rPr lang="en-US" sz="3400" i="1" dirty="0" smtClean="0">
                <a:solidFill>
                  <a:schemeClr val="tx1"/>
                </a:solidFill>
                <a:cs typeface="Arial" pitchFamily="34" charset="0"/>
              </a:rPr>
              <a:t>Paul Spearman, MD </a:t>
            </a:r>
            <a:r>
              <a:rPr lang="en-US" sz="3400" i="1" dirty="0" smtClean="0">
                <a:solidFill>
                  <a:schemeClr val="tx1"/>
                </a:solidFill>
                <a:cs typeface="Arial" pitchFamily="34" charset="0"/>
                <a:hlinkClick r:id="rId3"/>
              </a:rPr>
              <a:t>Paul.spearman@emory.edu</a:t>
            </a:r>
            <a:endParaRPr lang="en-US" sz="3400" i="1"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3400" b="1" i="1" dirty="0">
                <a:solidFill>
                  <a:schemeClr val="tx1"/>
                </a:solidFill>
                <a:cs typeface="Arial" pitchFamily="34" charset="0"/>
              </a:rPr>
              <a:t>Manager, Business Operations: </a:t>
            </a:r>
            <a:r>
              <a:rPr lang="en-US" sz="3400" i="1" dirty="0">
                <a:solidFill>
                  <a:schemeClr val="tx1"/>
                </a:solidFill>
                <a:cs typeface="Arial" pitchFamily="34" charset="0"/>
              </a:rPr>
              <a:t>Barbara Kilbourne, RN, MPH </a:t>
            </a:r>
            <a:r>
              <a:rPr lang="en-US" sz="3400" i="1" dirty="0">
                <a:solidFill>
                  <a:schemeClr val="tx1"/>
                </a:solidFill>
                <a:cs typeface="Arial" pitchFamily="34" charset="0"/>
                <a:hlinkClick r:id="rId4"/>
              </a:rPr>
              <a:t>barbara.kilbourne@choa.org</a:t>
            </a:r>
            <a:r>
              <a:rPr lang="en-US" sz="3400" i="1"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r>
              <a:rPr lang="en-US" sz="3400" b="1" i="1" dirty="0" smtClean="0">
                <a:solidFill>
                  <a:schemeClr val="tx1"/>
                </a:solidFill>
                <a:cs typeface="Arial" pitchFamily="34" charset="0"/>
              </a:rPr>
              <a:t>Manager</a:t>
            </a:r>
            <a:r>
              <a:rPr lang="en-US" sz="3400" b="1" i="1" dirty="0">
                <a:solidFill>
                  <a:schemeClr val="tx1"/>
                </a:solidFill>
                <a:cs typeface="Arial" pitchFamily="34" charset="0"/>
              </a:rPr>
              <a:t>, Egleston campus: </a:t>
            </a:r>
            <a:r>
              <a:rPr lang="en-US" sz="3400" i="1" dirty="0">
                <a:solidFill>
                  <a:schemeClr val="tx1"/>
                </a:solidFill>
                <a:cs typeface="Arial" pitchFamily="34" charset="0"/>
              </a:rPr>
              <a:t>Allison Wellons </a:t>
            </a:r>
            <a:r>
              <a:rPr lang="en-US" sz="3400" i="1" dirty="0" smtClean="0">
                <a:solidFill>
                  <a:schemeClr val="tx1"/>
                </a:solidFill>
                <a:cs typeface="Arial" pitchFamily="34" charset="0"/>
                <a:hlinkClick r:id="rId5"/>
              </a:rPr>
              <a:t>allison.wellons@choa.org</a:t>
            </a:r>
            <a:r>
              <a:rPr lang="en-US" sz="3400" i="1" dirty="0" smtClean="0">
                <a:solidFill>
                  <a:schemeClr val="tx1"/>
                </a:solidFill>
                <a:cs typeface="Arial" pitchFamily="34" charset="0"/>
              </a:rPr>
              <a:t> </a:t>
            </a:r>
            <a:r>
              <a:rPr lang="en-US" sz="3400" b="1" dirty="0" smtClean="0">
                <a:solidFill>
                  <a:schemeClr val="tx1"/>
                </a:solidFill>
                <a:cs typeface="Arial" pitchFamily="34" charset="0"/>
              </a:rPr>
              <a:t>_________________________________________________________</a:t>
            </a:r>
            <a:endParaRPr lang="en-US" sz="34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Centers:</a:t>
            </a: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Aflac </a:t>
            </a:r>
            <a:r>
              <a:rPr lang="en-US" sz="3200" b="1" dirty="0">
                <a:solidFill>
                  <a:schemeClr val="tx1"/>
                </a:solidFill>
                <a:cs typeface="Arial" pitchFamily="34" charset="0"/>
              </a:rPr>
              <a:t>Cancer and </a:t>
            </a:r>
            <a:r>
              <a:rPr lang="en-US" sz="3200" b="1" dirty="0" smtClean="0">
                <a:solidFill>
                  <a:schemeClr val="tx1"/>
                </a:solidFill>
                <a:cs typeface="Arial" pitchFamily="34" charset="0"/>
              </a:rPr>
              <a:t>Blood Disorders Center </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a:t>
            </a:r>
            <a:r>
              <a:rPr lang="en-US" sz="3200" i="1" dirty="0" smtClean="0">
                <a:solidFill>
                  <a:schemeClr val="tx1"/>
                </a:solidFill>
                <a:cs typeface="Arial" pitchFamily="34" charset="0"/>
              </a:rPr>
              <a:t>Faith Barron </a:t>
            </a:r>
            <a:r>
              <a:rPr lang="en-US" sz="3200" i="1" dirty="0" smtClean="0">
                <a:solidFill>
                  <a:schemeClr val="tx1"/>
                </a:solidFill>
                <a:cs typeface="Arial" pitchFamily="34" charset="0"/>
                <a:hlinkClick r:id="rId6"/>
              </a:rPr>
              <a:t>faith.barron@emory.edu</a:t>
            </a:r>
            <a:r>
              <a:rPr lang="en-US" sz="3200" i="1" dirty="0" smtClean="0">
                <a:solidFill>
                  <a:schemeClr val="tx1"/>
                </a:solidFill>
                <a:cs typeface="Arial" pitchFamily="34" charset="0"/>
              </a:rPr>
              <a:t> </a:t>
            </a:r>
            <a:r>
              <a:rPr lang="en-US" sz="3200" i="1" dirty="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Children’s Heart Research and Outcomes Center</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Kristen Herzegh, BA, MPH </a:t>
            </a:r>
            <a:r>
              <a:rPr lang="en-US" sz="3200" i="1" dirty="0">
                <a:solidFill>
                  <a:schemeClr val="tx1"/>
                </a:solidFill>
                <a:cs typeface="Arial" pitchFamily="34" charset="0"/>
                <a:hlinkClick r:id="rId7"/>
              </a:rPr>
              <a:t>kcoshau@emory.edu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Children’s Center for Clinical and Translational Research</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Kristen Herzegh, BA, MPH </a:t>
            </a:r>
            <a:r>
              <a:rPr lang="en-US" sz="3200" i="1" dirty="0" smtClean="0">
                <a:solidFill>
                  <a:schemeClr val="tx1"/>
                </a:solidFill>
                <a:cs typeface="Arial" pitchFamily="34" charset="0"/>
                <a:hlinkClick r:id="rId7"/>
              </a:rPr>
              <a:t>kcoshau@emory.edu</a:t>
            </a:r>
            <a:endParaRPr lang="en-US" sz="3200" i="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Center for Cystic Fibrosis &amp; Airways Disease Research</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a:t>
            </a:r>
            <a:r>
              <a:rPr lang="en-US" sz="3200" i="1" dirty="0" smtClean="0">
                <a:solidFill>
                  <a:schemeClr val="tx1"/>
                </a:solidFill>
                <a:cs typeface="Arial" pitchFamily="34" charset="0"/>
              </a:rPr>
              <a:t>Karen Kennedy</a:t>
            </a:r>
            <a:r>
              <a:rPr lang="en-US" sz="3200" i="1" dirty="0">
                <a:solidFill>
                  <a:schemeClr val="tx1"/>
                </a:solidFill>
                <a:cs typeface="Arial" pitchFamily="34" charset="0"/>
              </a:rPr>
              <a:t>, PhD </a:t>
            </a:r>
            <a:r>
              <a:rPr lang="en-US" sz="3200" i="1" dirty="0" smtClean="0">
                <a:solidFill>
                  <a:schemeClr val="tx1"/>
                </a:solidFill>
                <a:cs typeface="Arial" pitchFamily="34" charset="0"/>
                <a:hlinkClick r:id="rId8"/>
              </a:rPr>
              <a:t>kmurra5@emory.edu</a:t>
            </a:r>
            <a:r>
              <a:rPr lang="en-US" sz="3200" i="1" dirty="0" smtClean="0">
                <a:solidFill>
                  <a:schemeClr val="tx1"/>
                </a:solidFill>
                <a:cs typeface="Arial" pitchFamily="34" charset="0"/>
              </a:rPr>
              <a:t> </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defRPr/>
            </a:pPr>
            <a:endParaRPr lang="en-US" sz="28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Center </a:t>
            </a:r>
            <a:r>
              <a:rPr lang="en-US" sz="3200" b="1" dirty="0">
                <a:solidFill>
                  <a:schemeClr val="tx1"/>
                </a:solidFill>
                <a:cs typeface="Arial" pitchFamily="34" charset="0"/>
              </a:rPr>
              <a:t>for Drug </a:t>
            </a:r>
            <a:r>
              <a:rPr lang="en-US" sz="3200" b="1" dirty="0" smtClean="0">
                <a:solidFill>
                  <a:schemeClr val="tx1"/>
                </a:solidFill>
                <a:cs typeface="Arial" pitchFamily="34" charset="0"/>
              </a:rPr>
              <a:t>Discovery </a:t>
            </a:r>
            <a:r>
              <a:rPr lang="en-US" sz="3200" dirty="0" smtClean="0">
                <a:solidFill>
                  <a:schemeClr val="tx1"/>
                </a:solidFill>
                <a:cs typeface="Arial" pitchFamily="34" charset="0"/>
              </a:rPr>
              <a:t>Program </a:t>
            </a:r>
            <a:r>
              <a:rPr lang="en-US" sz="3200" dirty="0">
                <a:solidFill>
                  <a:schemeClr val="tx1"/>
                </a:solidFill>
                <a:cs typeface="Arial" pitchFamily="34" charset="0"/>
              </a:rPr>
              <a:t>Coordinator: </a:t>
            </a:r>
            <a:r>
              <a:rPr lang="en-US" sz="3200" i="1" dirty="0">
                <a:solidFill>
                  <a:schemeClr val="tx1"/>
                </a:solidFill>
                <a:cs typeface="Arial" pitchFamily="34" charset="0"/>
              </a:rPr>
              <a:t>Kristen Herzegh, BA, MPH </a:t>
            </a:r>
            <a:r>
              <a:rPr lang="en-US" sz="3200" i="1" dirty="0" smtClean="0">
                <a:solidFill>
                  <a:schemeClr val="tx1"/>
                </a:solidFill>
                <a:cs typeface="Arial" pitchFamily="34" charset="0"/>
                <a:hlinkClick r:id="rId7"/>
              </a:rPr>
              <a:t>kcoshau@emory.edu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Center for </a:t>
            </a:r>
            <a:r>
              <a:rPr lang="en-US" sz="3200" b="1" dirty="0" smtClean="0">
                <a:solidFill>
                  <a:schemeClr val="tx1"/>
                </a:solidFill>
                <a:cs typeface="Arial" pitchFamily="34" charset="0"/>
              </a:rPr>
              <a:t>Childhood Infections and Vaccines </a:t>
            </a:r>
            <a:r>
              <a:rPr lang="en-US" sz="3200" dirty="0" smtClean="0">
                <a:solidFill>
                  <a:schemeClr val="tx1"/>
                </a:solidFill>
                <a:cs typeface="Arial" pitchFamily="34" charset="0"/>
              </a:rPr>
              <a:t>Program </a:t>
            </a:r>
            <a:r>
              <a:rPr lang="en-US" sz="3200" dirty="0">
                <a:solidFill>
                  <a:schemeClr val="tx1"/>
                </a:solidFill>
                <a:cs typeface="Arial" pitchFamily="34" charset="0"/>
              </a:rPr>
              <a:t>Coordinator: </a:t>
            </a:r>
            <a:r>
              <a:rPr lang="en-US" sz="3200" i="1" dirty="0">
                <a:solidFill>
                  <a:schemeClr val="tx1"/>
                </a:solidFill>
                <a:cs typeface="Arial" pitchFamily="34" charset="0"/>
              </a:rPr>
              <a:t>Karen Kennedy, PhD </a:t>
            </a:r>
            <a:r>
              <a:rPr lang="en-US" sz="3200" i="1" dirty="0">
                <a:solidFill>
                  <a:schemeClr val="tx1"/>
                </a:solidFill>
                <a:cs typeface="Arial" pitchFamily="34" charset="0"/>
                <a:hlinkClick r:id="rId8"/>
              </a:rPr>
              <a:t>kmurra5@emory.edu</a:t>
            </a:r>
            <a:endParaRPr lang="en-US" sz="3200" b="1" i="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smtClean="0">
                <a:solidFill>
                  <a:schemeClr val="tx1"/>
                </a:solidFill>
                <a:cs typeface="Arial" pitchFamily="34" charset="0"/>
              </a:rPr>
              <a:t>Children’s Center </a:t>
            </a:r>
            <a:r>
              <a:rPr lang="en-US" sz="3200" b="1" dirty="0">
                <a:solidFill>
                  <a:schemeClr val="tx1"/>
                </a:solidFill>
                <a:cs typeface="Arial" pitchFamily="34" charset="0"/>
              </a:rPr>
              <a:t>for Neurosciences </a:t>
            </a:r>
            <a:r>
              <a:rPr lang="en-US" sz="3200" b="1" dirty="0" smtClean="0">
                <a:solidFill>
                  <a:schemeClr val="tx1"/>
                </a:solidFill>
                <a:cs typeface="Arial" pitchFamily="34" charset="0"/>
              </a:rPr>
              <a:t>Research </a:t>
            </a:r>
            <a:r>
              <a:rPr lang="en-US" sz="3200" dirty="0" smtClean="0">
                <a:solidFill>
                  <a:schemeClr val="tx1"/>
                </a:solidFill>
                <a:cs typeface="Arial" pitchFamily="34" charset="0"/>
              </a:rPr>
              <a:t>Program </a:t>
            </a:r>
            <a:r>
              <a:rPr lang="en-US" sz="3200" dirty="0">
                <a:solidFill>
                  <a:schemeClr val="tx1"/>
                </a:solidFill>
                <a:cs typeface="Arial" pitchFamily="34" charset="0"/>
              </a:rPr>
              <a:t>Coordinator: </a:t>
            </a:r>
            <a:r>
              <a:rPr lang="en-US" sz="3200" i="1" dirty="0">
                <a:solidFill>
                  <a:schemeClr val="tx1"/>
                </a:solidFill>
                <a:cs typeface="Arial" pitchFamily="34" charset="0"/>
              </a:rPr>
              <a:t>Jennifer Kenny </a:t>
            </a:r>
            <a:r>
              <a:rPr lang="en-US" sz="3200" i="1" dirty="0">
                <a:solidFill>
                  <a:schemeClr val="tx1"/>
                </a:solidFill>
                <a:cs typeface="Arial" pitchFamily="34" charset="0"/>
                <a:hlinkClick r:id="rId9"/>
              </a:rPr>
              <a:t>jkenny@emory.edu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Center  for Transplantation &amp; Immune-mediated </a:t>
            </a:r>
            <a:r>
              <a:rPr lang="en-US" sz="3200" b="1" dirty="0" smtClean="0">
                <a:solidFill>
                  <a:schemeClr val="tx1"/>
                </a:solidFill>
                <a:cs typeface="Arial" pitchFamily="34" charset="0"/>
              </a:rPr>
              <a:t>Disorders </a:t>
            </a: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Jennifer Kenny </a:t>
            </a:r>
            <a:r>
              <a:rPr lang="en-US" sz="3200" i="1" dirty="0">
                <a:solidFill>
                  <a:schemeClr val="tx1"/>
                </a:solidFill>
                <a:cs typeface="Arial" pitchFamily="34" charset="0"/>
                <a:hlinkClick r:id="rId9"/>
              </a:rPr>
              <a:t>jkenny@emory.edu</a:t>
            </a:r>
            <a:endParaRPr lang="en-US" sz="32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28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3200" b="1" dirty="0">
                <a:solidFill>
                  <a:schemeClr val="tx1"/>
                </a:solidFill>
                <a:cs typeface="Arial" pitchFamily="34" charset="0"/>
              </a:rPr>
              <a:t>Clinical </a:t>
            </a:r>
            <a:r>
              <a:rPr lang="en-US" sz="3200" b="1" dirty="0" smtClean="0">
                <a:solidFill>
                  <a:schemeClr val="tx1"/>
                </a:solidFill>
                <a:cs typeface="Arial" pitchFamily="34" charset="0"/>
              </a:rPr>
              <a:t>Outcomes Research </a:t>
            </a:r>
            <a:r>
              <a:rPr lang="en-US" sz="3200" b="1" dirty="0">
                <a:solidFill>
                  <a:schemeClr val="tx1"/>
                </a:solidFill>
                <a:cs typeface="Arial" pitchFamily="34" charset="0"/>
              </a:rPr>
              <a:t>and Public Health</a:t>
            </a:r>
            <a:endParaRPr lang="en-US" sz="3200" dirty="0">
              <a:solidFill>
                <a:schemeClr val="tx1"/>
              </a:solidFill>
              <a:cs typeface="Arial" pitchFamily="34" charset="0"/>
            </a:endParaRPr>
          </a:p>
          <a:p>
            <a:pPr indent="-342900" fontAlgn="auto">
              <a:lnSpc>
                <a:spcPct val="120000"/>
              </a:lnSpc>
              <a:spcBef>
                <a:spcPts val="0"/>
              </a:spcBef>
              <a:spcAft>
                <a:spcPts val="0"/>
              </a:spcAft>
              <a:buSzPct val="100000"/>
              <a:defRPr/>
            </a:pPr>
            <a:r>
              <a:rPr lang="en-US" sz="3200" i="1" dirty="0" smtClean="0">
                <a:solidFill>
                  <a:schemeClr val="tx1"/>
                </a:solidFill>
                <a:cs typeface="Arial" pitchFamily="34" charset="0"/>
              </a:rPr>
              <a:t>Program </a:t>
            </a:r>
            <a:r>
              <a:rPr lang="en-US" sz="3200" i="1" dirty="0">
                <a:solidFill>
                  <a:schemeClr val="tx1"/>
                </a:solidFill>
                <a:cs typeface="Arial" pitchFamily="34" charset="0"/>
              </a:rPr>
              <a:t>Coordinator: Karen Kennedy, PhD </a:t>
            </a:r>
            <a:r>
              <a:rPr lang="en-US" sz="3200" i="1" dirty="0" smtClean="0">
                <a:solidFill>
                  <a:schemeClr val="tx1"/>
                </a:solidFill>
                <a:cs typeface="Arial" pitchFamily="34" charset="0"/>
                <a:hlinkClick r:id="rId8"/>
              </a:rPr>
              <a:t>kmurra5@emory.edu</a:t>
            </a:r>
            <a:endParaRPr lang="en-US" sz="3200" i="1" dirty="0">
              <a:cs typeface="Arial" pitchFamily="34" charset="0"/>
            </a:endParaRPr>
          </a:p>
        </p:txBody>
      </p:sp>
      <p:sp>
        <p:nvSpPr>
          <p:cNvPr id="22532" name="Rectangle 13"/>
          <p:cNvSpPr>
            <a:spLocks noChangeArrowheads="1"/>
          </p:cNvSpPr>
          <p:nvPr/>
        </p:nvSpPr>
        <p:spPr bwMode="auto">
          <a:xfrm>
            <a:off x="2809875" y="386834"/>
            <a:ext cx="2697163" cy="369332"/>
          </a:xfrm>
          <a:prstGeom prst="rect">
            <a:avLst/>
          </a:prstGeom>
          <a:noFill/>
          <a:ln w="9525">
            <a:noFill/>
            <a:miter lim="800000"/>
            <a:headEnd/>
            <a:tailEnd/>
          </a:ln>
        </p:spPr>
        <p:txBody>
          <a:bodyPr wrap="square">
            <a:spAutoFit/>
          </a:bodyPr>
          <a:lstStyle/>
          <a:p>
            <a:pPr algn="ctr"/>
            <a:r>
              <a:rPr lang="en-US" b="1" u="sng" dirty="0" smtClean="0">
                <a:latin typeface="Calibri" pitchFamily="34" charset="0"/>
              </a:rPr>
              <a:t>Locations and Contacts:</a:t>
            </a:r>
            <a:endParaRPr lang="en-US" b="1" u="sng" dirty="0">
              <a:latin typeface="Calibri" pitchFamily="34" charset="0"/>
            </a:endParaRPr>
          </a:p>
        </p:txBody>
      </p:sp>
      <p:sp>
        <p:nvSpPr>
          <p:cNvPr id="2" name="TextBox 1"/>
          <p:cNvSpPr txBox="1"/>
          <p:nvPr/>
        </p:nvSpPr>
        <p:spPr>
          <a:xfrm>
            <a:off x="8915400" y="756166"/>
            <a:ext cx="152400" cy="369332"/>
          </a:xfrm>
          <a:prstGeom prst="rect">
            <a:avLst/>
          </a:prstGeom>
          <a:noFill/>
        </p:spPr>
        <p:txBody>
          <a:bodyPr wrap="square" rtlCol="0">
            <a:spAutoFit/>
          </a:bodyPr>
          <a:lstStyle/>
          <a:p>
            <a:endParaRPr lang="en-US" dirty="0"/>
          </a:p>
        </p:txBody>
      </p:sp>
      <p:sp>
        <p:nvSpPr>
          <p:cNvPr id="6" name="Content Placeholder 5"/>
          <p:cNvSpPr txBox="1">
            <a:spLocks/>
          </p:cNvSpPr>
          <p:nvPr/>
        </p:nvSpPr>
        <p:spPr>
          <a:xfrm>
            <a:off x="3594880" y="4796673"/>
            <a:ext cx="2348719" cy="1908927"/>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rmAutofit fontScale="70000" lnSpcReduction="20000"/>
          </a:bodyPr>
          <a:lstStyle/>
          <a:p>
            <a:pPr indent="-342900" fontAlgn="auto">
              <a:lnSpc>
                <a:spcPct val="120000"/>
              </a:lnSpc>
              <a:spcBef>
                <a:spcPts val="0"/>
              </a:spcBef>
              <a:spcAft>
                <a:spcPts val="0"/>
              </a:spcAft>
              <a:buSzPct val="100000"/>
              <a:buFont typeface="Arial" pitchFamily="34" charset="0"/>
              <a:buNone/>
              <a:defRPr/>
            </a:pPr>
            <a:endParaRPr lang="en-US" sz="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500" b="1" dirty="0" smtClean="0">
                <a:solidFill>
                  <a:schemeClr val="tx1"/>
                </a:solidFill>
                <a:cs typeface="Arial" pitchFamily="34" charset="0"/>
              </a:rPr>
              <a:t>Scottish Rite Hospital*</a:t>
            </a:r>
          </a:p>
          <a:p>
            <a:pPr indent="-342900" fontAlgn="auto">
              <a:lnSpc>
                <a:spcPct val="120000"/>
              </a:lnSpc>
              <a:spcBef>
                <a:spcPts val="0"/>
              </a:spcBef>
              <a:spcAft>
                <a:spcPts val="0"/>
              </a:spcAft>
              <a:buSzPct val="100000"/>
              <a:buFont typeface="Arial" pitchFamily="34" charset="0"/>
              <a:buNone/>
              <a:defRPr/>
            </a:pPr>
            <a:r>
              <a:rPr lang="en-US" sz="1300" dirty="0">
                <a:solidFill>
                  <a:schemeClr val="tx1"/>
                </a:solidFill>
                <a:cs typeface="Arial" pitchFamily="34" charset="0"/>
              </a:rPr>
              <a:t>1001 Johnson Ferry Road NE</a:t>
            </a:r>
          </a:p>
          <a:p>
            <a:pPr indent="-342900" fontAlgn="auto">
              <a:lnSpc>
                <a:spcPct val="120000"/>
              </a:lnSpc>
              <a:spcBef>
                <a:spcPts val="0"/>
              </a:spcBef>
              <a:spcAft>
                <a:spcPts val="0"/>
              </a:spcAft>
              <a:buSzPct val="100000"/>
              <a:buFont typeface="Arial" pitchFamily="34" charset="0"/>
              <a:buNone/>
              <a:defRPr/>
            </a:pPr>
            <a:r>
              <a:rPr lang="en-US" sz="1300" dirty="0" smtClean="0">
                <a:solidFill>
                  <a:schemeClr val="tx1"/>
                </a:solidFill>
                <a:cs typeface="Arial" pitchFamily="34" charset="0"/>
              </a:rPr>
              <a:t>Atlanta</a:t>
            </a:r>
            <a:r>
              <a:rPr lang="en-US" sz="1300" dirty="0">
                <a:solidFill>
                  <a:schemeClr val="tx1"/>
                </a:solidFill>
                <a:cs typeface="Arial" pitchFamily="34" charset="0"/>
              </a:rPr>
              <a:t>, GA </a:t>
            </a:r>
            <a:r>
              <a:rPr lang="en-US" sz="1300" dirty="0" smtClean="0">
                <a:solidFill>
                  <a:schemeClr val="tx1"/>
                </a:solidFill>
                <a:cs typeface="Arial" pitchFamily="34" charset="0"/>
              </a:rPr>
              <a:t>30342-1605</a:t>
            </a:r>
          </a:p>
          <a:p>
            <a:pPr indent="-342900" fontAlgn="auto">
              <a:lnSpc>
                <a:spcPct val="120000"/>
              </a:lnSpc>
              <a:spcBef>
                <a:spcPts val="0"/>
              </a:spcBef>
              <a:spcAft>
                <a:spcPts val="0"/>
              </a:spcAft>
              <a:buSzPct val="100000"/>
              <a:buFont typeface="Arial" pitchFamily="34" charset="0"/>
              <a:buNone/>
              <a:defRPr/>
            </a:pPr>
            <a:r>
              <a:rPr lang="en-US" sz="1300" i="1" dirty="0" smtClean="0">
                <a:solidFill>
                  <a:schemeClr val="tx1"/>
                </a:solidFill>
                <a:cs typeface="Arial" pitchFamily="34" charset="0"/>
              </a:rPr>
              <a:t>Director, Center </a:t>
            </a:r>
            <a:r>
              <a:rPr lang="en-US" sz="1300" i="1" dirty="0">
                <a:solidFill>
                  <a:schemeClr val="tx1"/>
                </a:solidFill>
                <a:cs typeface="Arial" pitchFamily="34" charset="0"/>
              </a:rPr>
              <a:t>for Clinical and Translational </a:t>
            </a:r>
            <a:r>
              <a:rPr lang="en-US" sz="1300" i="1" dirty="0" smtClean="0">
                <a:solidFill>
                  <a:schemeClr val="tx1"/>
                </a:solidFill>
                <a:cs typeface="Arial" pitchFamily="34" charset="0"/>
              </a:rPr>
              <a:t>Research: </a:t>
            </a:r>
            <a:r>
              <a:rPr lang="en-US" sz="1300" i="1" dirty="0">
                <a:solidFill>
                  <a:schemeClr val="tx1"/>
                </a:solidFill>
                <a:cs typeface="Arial" pitchFamily="34" charset="0"/>
              </a:rPr>
              <a:t>Cynthia Wetmore, </a:t>
            </a:r>
            <a:r>
              <a:rPr lang="en-US" sz="1300" i="1" dirty="0" smtClean="0">
                <a:solidFill>
                  <a:schemeClr val="tx1"/>
                </a:solidFill>
                <a:cs typeface="Arial" pitchFamily="34" charset="0"/>
              </a:rPr>
              <a:t>MD</a:t>
            </a:r>
            <a:r>
              <a:rPr lang="en-US" sz="1300" i="1" dirty="0">
                <a:solidFill>
                  <a:schemeClr val="tx1"/>
                </a:solidFill>
                <a:cs typeface="Arial" pitchFamily="34" charset="0"/>
              </a:rPr>
              <a:t>, PHD </a:t>
            </a:r>
            <a:r>
              <a:rPr lang="en-US" sz="1300" i="1" dirty="0" smtClean="0">
                <a:solidFill>
                  <a:schemeClr val="tx1"/>
                </a:solidFill>
                <a:cs typeface="Arial" pitchFamily="34" charset="0"/>
                <a:hlinkClick r:id="rId10"/>
              </a:rPr>
              <a:t>cynthia.wetmore@emory.edu</a:t>
            </a:r>
            <a:r>
              <a:rPr lang="en-US" sz="1300" i="1" dirty="0" smtClean="0">
                <a:solidFill>
                  <a:schemeClr val="tx1"/>
                </a:solidFill>
                <a:cs typeface="Arial" pitchFamily="34" charset="0"/>
              </a:rPr>
              <a:t>   </a:t>
            </a:r>
            <a:endParaRPr lang="en-US" sz="13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de-DE" sz="1300" i="1" dirty="0">
                <a:solidFill>
                  <a:schemeClr val="tx1"/>
                </a:solidFill>
                <a:cs typeface="Arial" pitchFamily="34" charset="0"/>
              </a:rPr>
              <a:t>Program Coordinator: Kristen Herzegh, BA, MPH </a:t>
            </a:r>
            <a:r>
              <a:rPr lang="de-DE" sz="1300" i="1" dirty="0" smtClean="0">
                <a:solidFill>
                  <a:schemeClr val="tx1"/>
                </a:solidFill>
                <a:cs typeface="Arial" pitchFamily="34" charset="0"/>
                <a:hlinkClick r:id="rId7"/>
              </a:rPr>
              <a:t>kcoshau@emory.edu</a:t>
            </a:r>
            <a:r>
              <a:rPr lang="de-DE" sz="1300" i="1" dirty="0" smtClean="0">
                <a:solidFill>
                  <a:schemeClr val="tx1"/>
                </a:solidFill>
                <a:cs typeface="Arial" pitchFamily="34" charset="0"/>
              </a:rPr>
              <a:t> </a:t>
            </a:r>
            <a:endParaRPr lang="de-DE" sz="13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300" i="1" dirty="0" smtClean="0">
                <a:solidFill>
                  <a:schemeClr val="tx1"/>
                </a:solidFill>
                <a:cs typeface="Arial" pitchFamily="34" charset="0"/>
              </a:rPr>
              <a:t>Manager, SR Campus: </a:t>
            </a:r>
            <a:r>
              <a:rPr lang="en-US" sz="1300" i="1" dirty="0" err="1" smtClean="0">
                <a:solidFill>
                  <a:schemeClr val="tx1"/>
                </a:solidFill>
                <a:cs typeface="Arial" pitchFamily="34" charset="0"/>
              </a:rPr>
              <a:t>Beena</a:t>
            </a:r>
            <a:r>
              <a:rPr lang="en-US" sz="1300" i="1" dirty="0" smtClean="0">
                <a:solidFill>
                  <a:schemeClr val="tx1"/>
                </a:solidFill>
                <a:cs typeface="Arial" pitchFamily="34" charset="0"/>
              </a:rPr>
              <a:t> Desai</a:t>
            </a:r>
          </a:p>
          <a:p>
            <a:pPr indent="-342900" fontAlgn="auto">
              <a:lnSpc>
                <a:spcPct val="120000"/>
              </a:lnSpc>
              <a:spcBef>
                <a:spcPts val="0"/>
              </a:spcBef>
              <a:spcAft>
                <a:spcPts val="0"/>
              </a:spcAft>
              <a:buSzPct val="100000"/>
              <a:buFont typeface="Arial" pitchFamily="34" charset="0"/>
              <a:buNone/>
              <a:defRPr/>
            </a:pPr>
            <a:r>
              <a:rPr lang="en-US" sz="1300" i="1" dirty="0" smtClean="0">
                <a:solidFill>
                  <a:schemeClr val="tx1"/>
                </a:solidFill>
                <a:cs typeface="Arial" pitchFamily="34" charset="0"/>
                <a:hlinkClick r:id="rId11"/>
              </a:rPr>
              <a:t>Beena.desai@choa.org</a:t>
            </a:r>
            <a:r>
              <a:rPr lang="en-US" sz="1300" i="1" dirty="0" smtClean="0">
                <a:solidFill>
                  <a:schemeClr val="tx1"/>
                </a:solidFill>
                <a:cs typeface="Arial" pitchFamily="34" charset="0"/>
              </a:rPr>
              <a:t> </a:t>
            </a:r>
          </a:p>
          <a:p>
            <a:pPr indent="-342900" fontAlgn="auto">
              <a:lnSpc>
                <a:spcPct val="120000"/>
              </a:lnSpc>
              <a:spcBef>
                <a:spcPts val="0"/>
              </a:spcBef>
              <a:spcAft>
                <a:spcPts val="0"/>
              </a:spcAft>
              <a:buSzPct val="100000"/>
              <a:buFont typeface="Arial" pitchFamily="34" charset="0"/>
              <a:buNone/>
              <a:defRPr/>
            </a:pPr>
            <a:endParaRPr lang="en-US" sz="900" i="1"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900" dirty="0">
                <a:solidFill>
                  <a:schemeClr val="tx1"/>
                </a:solidFill>
                <a:cs typeface="Arial" pitchFamily="34" charset="0"/>
              </a:rPr>
              <a:t>*Research Office located in </a:t>
            </a:r>
            <a:r>
              <a:rPr lang="en-US" sz="900" dirty="0" smtClean="0">
                <a:solidFill>
                  <a:schemeClr val="tx1"/>
                </a:solidFill>
                <a:cs typeface="Arial" pitchFamily="34" charset="0"/>
              </a:rPr>
              <a:t>the Medical Library on the Ground Floor</a:t>
            </a:r>
            <a:endParaRPr lang="en-US" sz="900" i="1" dirty="0" smtClean="0">
              <a:solidFill>
                <a:schemeClr val="tx1"/>
              </a:solidFill>
              <a:cs typeface="Arial" pitchFamily="34" charset="0"/>
            </a:endParaRPr>
          </a:p>
        </p:txBody>
      </p:sp>
      <p:sp>
        <p:nvSpPr>
          <p:cNvPr id="9" name="Content Placeholder 5"/>
          <p:cNvSpPr txBox="1">
            <a:spLocks/>
          </p:cNvSpPr>
          <p:nvPr/>
        </p:nvSpPr>
        <p:spPr>
          <a:xfrm>
            <a:off x="6010275" y="4796673"/>
            <a:ext cx="3048000" cy="1908927"/>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ctr">
            <a:normAutofit fontScale="47500" lnSpcReduction="20000"/>
          </a:bodyPr>
          <a:lstStyle/>
          <a:p>
            <a:pPr indent="-342900" fontAlgn="auto">
              <a:lnSpc>
                <a:spcPct val="120000"/>
              </a:lnSpc>
              <a:spcBef>
                <a:spcPts val="0"/>
              </a:spcBef>
              <a:spcAft>
                <a:spcPts val="0"/>
              </a:spcAft>
              <a:buSzPct val="100000"/>
              <a:buFont typeface="Arial" pitchFamily="34" charset="0"/>
              <a:buNone/>
              <a:defRPr/>
            </a:pPr>
            <a:endParaRPr lang="en-US" sz="1900" b="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2500" b="1" dirty="0" smtClean="0">
                <a:solidFill>
                  <a:schemeClr val="tx1"/>
                </a:solidFill>
                <a:cs typeface="Arial" pitchFamily="34" charset="0"/>
              </a:rPr>
              <a:t>Hughes Spalding Hospital</a:t>
            </a:r>
          </a:p>
          <a:p>
            <a:pPr indent="-342900" fontAlgn="auto">
              <a:lnSpc>
                <a:spcPct val="120000"/>
              </a:lnSpc>
              <a:spcBef>
                <a:spcPts val="0"/>
              </a:spcBef>
              <a:spcAft>
                <a:spcPts val="0"/>
              </a:spcAft>
              <a:buSzPct val="100000"/>
              <a:buFont typeface="Arial" pitchFamily="34" charset="0"/>
              <a:buNone/>
              <a:defRPr/>
            </a:pPr>
            <a:r>
              <a:rPr lang="en-US" sz="1900" dirty="0">
                <a:solidFill>
                  <a:schemeClr val="tx1"/>
                </a:solidFill>
                <a:cs typeface="Arial" pitchFamily="34" charset="0"/>
              </a:rPr>
              <a:t>35 Jesse Hill Jr. Drive SE</a:t>
            </a:r>
          </a:p>
          <a:p>
            <a:pPr indent="-342900" fontAlgn="auto">
              <a:lnSpc>
                <a:spcPct val="120000"/>
              </a:lnSpc>
              <a:spcBef>
                <a:spcPts val="0"/>
              </a:spcBef>
              <a:spcAft>
                <a:spcPts val="0"/>
              </a:spcAft>
              <a:buSzPct val="100000"/>
              <a:buFont typeface="Arial" pitchFamily="34" charset="0"/>
              <a:buNone/>
              <a:defRPr/>
            </a:pPr>
            <a:r>
              <a:rPr lang="en-US" sz="1900" dirty="0" smtClean="0">
                <a:solidFill>
                  <a:schemeClr val="tx1"/>
                </a:solidFill>
                <a:cs typeface="Arial" pitchFamily="34" charset="0"/>
              </a:rPr>
              <a:t>Atlanta</a:t>
            </a:r>
            <a:r>
              <a:rPr lang="en-US" sz="1900" dirty="0">
                <a:solidFill>
                  <a:schemeClr val="tx1"/>
                </a:solidFill>
                <a:cs typeface="Arial" pitchFamily="34" charset="0"/>
              </a:rPr>
              <a:t>, GA 30303-3032</a:t>
            </a: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rPr>
              <a:t>Research Coordinator, Saadia Khizer</a:t>
            </a: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hlinkClick r:id="rId12"/>
              </a:rPr>
              <a:t>Saadia.khizer@choa.org</a:t>
            </a:r>
            <a:endParaRPr lang="en-US" sz="1900" i="1"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smtClean="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2500" b="1" dirty="0">
                <a:solidFill>
                  <a:schemeClr val="tx1"/>
                </a:solidFill>
                <a:cs typeface="Arial" pitchFamily="34" charset="0"/>
              </a:rPr>
              <a:t>Morehouse School of Medicine</a:t>
            </a: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rPr>
              <a:t>PI: Beatrice </a:t>
            </a:r>
            <a:r>
              <a:rPr lang="en-US" sz="1900" i="1" dirty="0">
                <a:solidFill>
                  <a:schemeClr val="tx1"/>
                </a:solidFill>
                <a:cs typeface="Arial" pitchFamily="34" charset="0"/>
              </a:rPr>
              <a:t>Gee, MD, AB, FAAP</a:t>
            </a:r>
          </a:p>
          <a:p>
            <a:pPr indent="-342900" fontAlgn="auto">
              <a:lnSpc>
                <a:spcPct val="120000"/>
              </a:lnSpc>
              <a:spcBef>
                <a:spcPts val="0"/>
              </a:spcBef>
              <a:spcAft>
                <a:spcPts val="0"/>
              </a:spcAft>
              <a:buSzPct val="100000"/>
              <a:buFont typeface="Arial" pitchFamily="34" charset="0"/>
              <a:buNone/>
              <a:defRPr/>
            </a:pPr>
            <a:r>
              <a:rPr lang="en-US" sz="1900" i="1" dirty="0">
                <a:solidFill>
                  <a:schemeClr val="tx1"/>
                </a:solidFill>
                <a:cs typeface="Arial" pitchFamily="34" charset="0"/>
                <a:hlinkClick r:id="rId13"/>
              </a:rPr>
              <a:t>bgee@msm.edu</a:t>
            </a:r>
            <a:endParaRPr lang="en-US" sz="19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r>
              <a:rPr lang="en-US" sz="1900" i="1" dirty="0" smtClean="0">
                <a:solidFill>
                  <a:schemeClr val="tx1"/>
                </a:solidFill>
                <a:cs typeface="Arial" pitchFamily="34" charset="0"/>
              </a:rPr>
              <a:t>PI: Lily </a:t>
            </a:r>
            <a:r>
              <a:rPr lang="en-US" sz="1900" i="1" dirty="0" err="1">
                <a:solidFill>
                  <a:schemeClr val="tx1"/>
                </a:solidFill>
                <a:cs typeface="Arial" pitchFamily="34" charset="0"/>
              </a:rPr>
              <a:t>Immergluck</a:t>
            </a:r>
            <a:r>
              <a:rPr lang="en-US" sz="1900" i="1" dirty="0">
                <a:solidFill>
                  <a:schemeClr val="tx1"/>
                </a:solidFill>
                <a:cs typeface="Arial" pitchFamily="34" charset="0"/>
              </a:rPr>
              <a:t>, MD, FAAP</a:t>
            </a:r>
          </a:p>
          <a:p>
            <a:pPr indent="-342900" fontAlgn="auto">
              <a:lnSpc>
                <a:spcPct val="120000"/>
              </a:lnSpc>
              <a:spcBef>
                <a:spcPts val="0"/>
              </a:spcBef>
              <a:spcAft>
                <a:spcPts val="0"/>
              </a:spcAft>
              <a:buSzPct val="100000"/>
              <a:buFont typeface="Arial" pitchFamily="34" charset="0"/>
              <a:buNone/>
              <a:defRPr/>
            </a:pPr>
            <a:r>
              <a:rPr lang="en-US" sz="1900" i="1" dirty="0">
                <a:solidFill>
                  <a:schemeClr val="tx1"/>
                </a:solidFill>
                <a:cs typeface="Arial" pitchFamily="34" charset="0"/>
                <a:hlinkClick r:id="rId14"/>
              </a:rPr>
              <a:t>Limmergluck@msm.edu</a:t>
            </a:r>
            <a:endParaRPr lang="en-US" sz="1900" i="1" dirty="0">
              <a:solidFill>
                <a:schemeClr val="tx1"/>
              </a:solidFill>
              <a:cs typeface="Arial" pitchFamily="34" charset="0"/>
            </a:endParaRPr>
          </a:p>
          <a:p>
            <a:pPr indent="-342900" fontAlgn="auto">
              <a:lnSpc>
                <a:spcPct val="120000"/>
              </a:lnSpc>
              <a:spcBef>
                <a:spcPts val="0"/>
              </a:spcBef>
              <a:spcAft>
                <a:spcPts val="0"/>
              </a:spcAft>
              <a:buSzPct val="100000"/>
              <a:buFont typeface="Arial" pitchFamily="34" charset="0"/>
              <a:buNone/>
              <a:defRPr/>
            </a:pPr>
            <a:endParaRPr lang="en-US" sz="1900" dirty="0">
              <a:solidFill>
                <a:schemeClr val="tx1"/>
              </a:solidFill>
              <a:cs typeface="Arial" pitchFamily="34" charset="0"/>
            </a:endParaRPr>
          </a:p>
        </p:txBody>
      </p:sp>
      <p:sp>
        <p:nvSpPr>
          <p:cNvPr id="10" name="Content Placeholder 5"/>
          <p:cNvSpPr txBox="1">
            <a:spLocks/>
          </p:cNvSpPr>
          <p:nvPr/>
        </p:nvSpPr>
        <p:spPr>
          <a:xfrm>
            <a:off x="3594881" y="1410994"/>
            <a:ext cx="1586719" cy="2278379"/>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rmAutofit/>
          </a:bodyPr>
          <a:lstStyle/>
          <a:p>
            <a:pPr indent="-342900" fontAlgn="auto">
              <a:lnSpc>
                <a:spcPct val="120000"/>
              </a:lnSpc>
              <a:spcBef>
                <a:spcPts val="0"/>
              </a:spcBef>
              <a:spcAft>
                <a:spcPts val="0"/>
              </a:spcAft>
              <a:buSzPct val="100000"/>
              <a:buFont typeface="Arial" pitchFamily="34" charset="0"/>
              <a:buNone/>
              <a:defRPr/>
            </a:pPr>
            <a:r>
              <a:rPr lang="en-US" sz="1100" b="1" dirty="0" smtClean="0">
                <a:solidFill>
                  <a:schemeClr val="tx1"/>
                </a:solidFill>
                <a:cs typeface="Arial" pitchFamily="34" charset="0"/>
              </a:rPr>
              <a:t>Marcus </a:t>
            </a:r>
            <a:r>
              <a:rPr lang="en-US" sz="1100" b="1" dirty="0">
                <a:solidFill>
                  <a:schemeClr val="tx1"/>
                </a:solidFill>
                <a:cs typeface="Arial" pitchFamily="34" charset="0"/>
              </a:rPr>
              <a:t>Autism </a:t>
            </a:r>
            <a:r>
              <a:rPr lang="en-US" sz="1100" b="1" dirty="0" smtClean="0">
                <a:solidFill>
                  <a:schemeClr val="tx1"/>
                </a:solidFill>
                <a:cs typeface="Arial" pitchFamily="34" charset="0"/>
              </a:rPr>
              <a:t>Center</a:t>
            </a:r>
          </a:p>
          <a:p>
            <a:pPr indent="-342900" fontAlgn="auto">
              <a:lnSpc>
                <a:spcPct val="120000"/>
              </a:lnSpc>
              <a:spcBef>
                <a:spcPts val="0"/>
              </a:spcBef>
              <a:spcAft>
                <a:spcPts val="0"/>
              </a:spcAft>
              <a:buSzPct val="100000"/>
              <a:buFont typeface="Arial" pitchFamily="34" charset="0"/>
              <a:buNone/>
              <a:defRPr/>
            </a:pPr>
            <a:r>
              <a:rPr lang="en-US" sz="900" dirty="0" smtClean="0">
                <a:solidFill>
                  <a:schemeClr val="tx1"/>
                </a:solidFill>
                <a:cs typeface="Arial" pitchFamily="34" charset="0"/>
              </a:rPr>
              <a:t>1920 Briarcliff Road, NE</a:t>
            </a:r>
          </a:p>
          <a:p>
            <a:pPr indent="-342900" fontAlgn="auto">
              <a:lnSpc>
                <a:spcPct val="120000"/>
              </a:lnSpc>
              <a:spcBef>
                <a:spcPts val="0"/>
              </a:spcBef>
              <a:spcAft>
                <a:spcPts val="0"/>
              </a:spcAft>
              <a:buSzPct val="100000"/>
              <a:buFont typeface="Arial" pitchFamily="34" charset="0"/>
              <a:buNone/>
              <a:defRPr/>
            </a:pPr>
            <a:r>
              <a:rPr lang="en-US" sz="900" dirty="0" smtClean="0">
                <a:solidFill>
                  <a:schemeClr val="tx1"/>
                </a:solidFill>
                <a:cs typeface="Arial" pitchFamily="34" charset="0"/>
              </a:rPr>
              <a:t>Atlanta, GA  30329</a:t>
            </a:r>
          </a:p>
          <a:p>
            <a:pPr indent="-342900" fontAlgn="auto">
              <a:lnSpc>
                <a:spcPct val="120000"/>
              </a:lnSpc>
              <a:spcBef>
                <a:spcPts val="0"/>
              </a:spcBef>
              <a:spcAft>
                <a:spcPts val="0"/>
              </a:spcAft>
              <a:buSzPct val="100000"/>
              <a:buFont typeface="Arial" pitchFamily="34" charset="0"/>
              <a:buNone/>
              <a:defRPr/>
            </a:pPr>
            <a:r>
              <a:rPr lang="en-US" sz="900" i="1" dirty="0" smtClean="0">
                <a:solidFill>
                  <a:schemeClr val="tx1"/>
                </a:solidFill>
                <a:cs typeface="Arial" pitchFamily="34" charset="0"/>
              </a:rPr>
              <a:t>Associate Director of Research, Chris Gunter, PhD</a:t>
            </a:r>
          </a:p>
          <a:p>
            <a:pPr indent="-342900" fontAlgn="auto">
              <a:lnSpc>
                <a:spcPct val="120000"/>
              </a:lnSpc>
              <a:spcBef>
                <a:spcPts val="0"/>
              </a:spcBef>
              <a:spcAft>
                <a:spcPts val="0"/>
              </a:spcAft>
              <a:buSzPct val="100000"/>
              <a:buFont typeface="Arial" pitchFamily="34" charset="0"/>
              <a:buNone/>
              <a:defRPr/>
            </a:pPr>
            <a:r>
              <a:rPr lang="en-US" sz="900" i="1" dirty="0" smtClean="0">
                <a:solidFill>
                  <a:schemeClr val="tx1"/>
                </a:solidFill>
                <a:cs typeface="Arial" pitchFamily="34" charset="0"/>
                <a:hlinkClick r:id="rId15"/>
              </a:rPr>
              <a:t>Chris.gunter@emory.edu</a:t>
            </a:r>
            <a:r>
              <a:rPr lang="en-US" sz="900" i="1" dirty="0" smtClean="0">
                <a:solidFill>
                  <a:schemeClr val="tx1"/>
                </a:solidFill>
                <a:cs typeface="Arial" pitchFamily="34" charset="0"/>
              </a:rPr>
              <a:t> </a:t>
            </a:r>
            <a:endParaRPr lang="en-US" sz="900" i="1" dirty="0">
              <a:solidFill>
                <a:schemeClr val="tx1"/>
              </a:solidFill>
              <a:cs typeface="Arial" pitchFamily="34" charset="0"/>
            </a:endParaRPr>
          </a:p>
          <a:p>
            <a:pPr indent="-342900" fontAlgn="auto">
              <a:lnSpc>
                <a:spcPct val="120000"/>
              </a:lnSpc>
              <a:spcBef>
                <a:spcPts val="0"/>
              </a:spcBef>
              <a:spcAft>
                <a:spcPts val="0"/>
              </a:spcAft>
              <a:buSzPct val="100000"/>
              <a:defRPr/>
            </a:pPr>
            <a:r>
              <a:rPr lang="en-US" sz="900" i="1" dirty="0" smtClean="0">
                <a:solidFill>
                  <a:schemeClr val="tx1"/>
                </a:solidFill>
                <a:cs typeface="Arial" pitchFamily="34" charset="0"/>
              </a:rPr>
              <a:t>Program </a:t>
            </a:r>
            <a:r>
              <a:rPr lang="en-US" sz="900" i="1" dirty="0">
                <a:solidFill>
                  <a:schemeClr val="tx1"/>
                </a:solidFill>
                <a:cs typeface="Arial" pitchFamily="34" charset="0"/>
              </a:rPr>
              <a:t>Coordinator: </a:t>
            </a:r>
            <a:r>
              <a:rPr lang="en-US" sz="900" i="1" dirty="0" smtClean="0">
                <a:solidFill>
                  <a:schemeClr val="tx1"/>
                </a:solidFill>
                <a:cs typeface="Arial" pitchFamily="34" charset="0"/>
              </a:rPr>
              <a:t>Christina </a:t>
            </a:r>
            <a:r>
              <a:rPr lang="en-US" sz="900" i="1" dirty="0" err="1" smtClean="0">
                <a:solidFill>
                  <a:schemeClr val="tx1"/>
                </a:solidFill>
                <a:cs typeface="Arial" pitchFamily="34" charset="0"/>
              </a:rPr>
              <a:t>Wessels</a:t>
            </a:r>
            <a:endParaRPr lang="en-US" sz="900" i="1" dirty="0" smtClean="0">
              <a:solidFill>
                <a:schemeClr val="tx1"/>
              </a:solidFill>
              <a:cs typeface="Arial" pitchFamily="34" charset="0"/>
            </a:endParaRPr>
          </a:p>
          <a:p>
            <a:pPr indent="-342900" fontAlgn="auto">
              <a:lnSpc>
                <a:spcPct val="120000"/>
              </a:lnSpc>
              <a:spcBef>
                <a:spcPts val="0"/>
              </a:spcBef>
              <a:spcAft>
                <a:spcPts val="0"/>
              </a:spcAft>
              <a:buSzPct val="100000"/>
              <a:defRPr/>
            </a:pPr>
            <a:r>
              <a:rPr lang="en-US" sz="900" i="1" dirty="0" smtClean="0">
                <a:solidFill>
                  <a:schemeClr val="tx1"/>
                </a:solidFill>
                <a:cs typeface="Arial" pitchFamily="34" charset="0"/>
                <a:hlinkClick r:id="rId16"/>
              </a:rPr>
              <a:t>Christina.wessels@choa.org</a:t>
            </a:r>
            <a:endParaRPr lang="en-US" sz="900" i="1" dirty="0">
              <a:cs typeface="Arial" pitchFamily="34" charset="0"/>
            </a:endParaRPr>
          </a:p>
        </p:txBody>
      </p:sp>
      <p:sp>
        <p:nvSpPr>
          <p:cNvPr id="11" name="Content Placeholder 5"/>
          <p:cNvSpPr txBox="1">
            <a:spLocks/>
          </p:cNvSpPr>
          <p:nvPr/>
        </p:nvSpPr>
        <p:spPr>
          <a:xfrm>
            <a:off x="5257800" y="711848"/>
            <a:ext cx="3810000" cy="4012551"/>
          </a:xfrm>
          <a:prstGeom prst="rect">
            <a:avLst/>
          </a:prstGeom>
          <a:solidFill>
            <a:schemeClr val="tx2">
              <a:lumMod val="20000"/>
              <a:lumOff val="80000"/>
              <a:alpha val="68627"/>
            </a:schemeClr>
          </a:solidFill>
          <a:ln w="28575" cap="flat" cmpd="sng" algn="ctr">
            <a:solidFill>
              <a:srgbClr val="000000"/>
            </a:solidFill>
            <a:prstDash val="solid"/>
          </a:ln>
        </p:spPr>
        <p:style>
          <a:lnRef idx="2">
            <a:schemeClr val="accent1"/>
          </a:lnRef>
          <a:fillRef idx="1">
            <a:schemeClr val="lt1"/>
          </a:fillRef>
          <a:effectRef idx="0">
            <a:schemeClr val="accent1"/>
          </a:effectRef>
          <a:fontRef idx="minor">
            <a:schemeClr val="dk1"/>
          </a:fontRef>
        </p:style>
        <p:txBody>
          <a:bodyPr numCol="1" anchor="t">
            <a:noAutofit/>
          </a:bodyPr>
          <a:lstStyle/>
          <a:p>
            <a:pPr indent="-342900" algn="ctr" fontAlgn="auto">
              <a:lnSpc>
                <a:spcPct val="120000"/>
              </a:lnSpc>
              <a:spcBef>
                <a:spcPts val="0"/>
              </a:spcBef>
              <a:spcAft>
                <a:spcPts val="0"/>
              </a:spcAft>
              <a:buSzPct val="100000"/>
              <a:defRPr/>
            </a:pPr>
            <a:r>
              <a:rPr lang="en-US" sz="1200" b="1" dirty="0" smtClean="0">
                <a:solidFill>
                  <a:schemeClr val="tx1"/>
                </a:solidFill>
                <a:cs typeface="Arial" pitchFamily="34" charset="0"/>
              </a:rPr>
              <a:t>Georgia Institute of Technology</a:t>
            </a:r>
          </a:p>
          <a:p>
            <a:pPr indent="-342900" fontAlgn="auto">
              <a:spcBef>
                <a:spcPts val="0"/>
              </a:spcBef>
              <a:spcAft>
                <a:spcPts val="0"/>
              </a:spcAft>
              <a:buSzPct val="100000"/>
              <a:defRPr/>
            </a:pPr>
            <a:r>
              <a:rPr lang="en-US" sz="900" b="1" dirty="0" smtClean="0">
                <a:solidFill>
                  <a:schemeClr val="tx1"/>
                </a:solidFill>
                <a:cs typeface="Arial" pitchFamily="34" charset="0"/>
              </a:rPr>
              <a:t>Main Contacts:</a:t>
            </a:r>
          </a:p>
          <a:p>
            <a:pPr indent="-342900" fontAlgn="auto">
              <a:spcBef>
                <a:spcPts val="0"/>
              </a:spcBef>
              <a:spcAft>
                <a:spcPts val="0"/>
              </a:spcAft>
              <a:buSzPct val="100000"/>
              <a:defRPr/>
            </a:pPr>
            <a:r>
              <a:rPr lang="en-US" sz="900" i="1" dirty="0" smtClean="0">
                <a:solidFill>
                  <a:schemeClr val="tx1"/>
                </a:solidFill>
                <a:cs typeface="Arial" pitchFamily="34" charset="0"/>
              </a:rPr>
              <a:t>Strategic Partners Officer: Sherry </a:t>
            </a:r>
            <a:r>
              <a:rPr lang="en-US" sz="900" i="1" dirty="0" err="1" smtClean="0">
                <a:solidFill>
                  <a:schemeClr val="tx1"/>
                </a:solidFill>
                <a:cs typeface="Arial" pitchFamily="34" charset="0"/>
              </a:rPr>
              <a:t>Farrugia</a:t>
            </a:r>
            <a:r>
              <a:rPr lang="en-US" sz="900" i="1" dirty="0">
                <a:solidFill>
                  <a:schemeClr val="tx1"/>
                </a:solidFill>
                <a:cs typeface="Arial" pitchFamily="34" charset="0"/>
              </a:rPr>
              <a:t> </a:t>
            </a:r>
            <a:r>
              <a:rPr lang="en-US" sz="900" i="1" dirty="0" smtClean="0">
                <a:solidFill>
                  <a:schemeClr val="tx1"/>
                </a:solidFill>
                <a:cs typeface="Arial" pitchFamily="34" charset="0"/>
                <a:hlinkClick r:id="rId17"/>
              </a:rPr>
              <a:t>sherry.farrugia@innovate.gatech.edu</a:t>
            </a:r>
            <a:endParaRPr lang="en-US" sz="900" i="1" dirty="0" smtClean="0">
              <a:solidFill>
                <a:schemeClr val="tx1"/>
              </a:solidFill>
              <a:cs typeface="Arial" pitchFamily="34" charset="0"/>
            </a:endParaRPr>
          </a:p>
          <a:p>
            <a:pPr indent="-342900" fontAlgn="auto">
              <a:spcBef>
                <a:spcPts val="0"/>
              </a:spcBef>
              <a:spcAft>
                <a:spcPts val="0"/>
              </a:spcAft>
              <a:buSzPct val="100000"/>
              <a:defRPr/>
            </a:pPr>
            <a:r>
              <a:rPr lang="en-US" sz="900" i="1" dirty="0" smtClean="0">
                <a:solidFill>
                  <a:schemeClr val="tx1"/>
                </a:solidFill>
                <a:cs typeface="Arial" pitchFamily="34" charset="0"/>
              </a:rPr>
              <a:t>Chief Engineer, Pediatric Technologies: Leanne West </a:t>
            </a:r>
            <a:r>
              <a:rPr lang="en-US" sz="900" i="1" dirty="0" smtClean="0">
                <a:solidFill>
                  <a:schemeClr val="tx1"/>
                </a:solidFill>
                <a:cs typeface="Arial" pitchFamily="34" charset="0"/>
                <a:hlinkClick r:id="rId18"/>
              </a:rPr>
              <a:t>Leanne.West@gtri.gatech.edu</a:t>
            </a:r>
            <a:endParaRPr lang="en-US" sz="900" i="1" dirty="0" smtClean="0">
              <a:solidFill>
                <a:schemeClr val="tx1"/>
              </a:solidFill>
              <a:cs typeface="Arial" pitchFamily="34" charset="0"/>
            </a:endParaRPr>
          </a:p>
          <a:p>
            <a:pPr indent="-342900" fontAlgn="auto">
              <a:spcBef>
                <a:spcPts val="0"/>
              </a:spcBef>
              <a:spcAft>
                <a:spcPts val="0"/>
              </a:spcAft>
              <a:buSzPct val="100000"/>
              <a:defRPr/>
            </a:pPr>
            <a:r>
              <a:rPr lang="en-US" sz="900" dirty="0">
                <a:solidFill>
                  <a:schemeClr val="tx1"/>
                </a:solidFill>
                <a:cs typeface="Arial" pitchFamily="34" charset="0"/>
              </a:rPr>
              <a:t>75 5</a:t>
            </a:r>
            <a:r>
              <a:rPr lang="en-US" sz="900" baseline="30000" dirty="0">
                <a:solidFill>
                  <a:schemeClr val="tx1"/>
                </a:solidFill>
                <a:cs typeface="Arial" pitchFamily="34" charset="0"/>
              </a:rPr>
              <a:t>th</a:t>
            </a:r>
            <a:r>
              <a:rPr lang="en-US" sz="900" dirty="0">
                <a:solidFill>
                  <a:schemeClr val="tx1"/>
                </a:solidFill>
                <a:cs typeface="Arial" pitchFamily="34" charset="0"/>
              </a:rPr>
              <a:t> Street</a:t>
            </a:r>
          </a:p>
          <a:p>
            <a:pPr indent="-342900" fontAlgn="auto">
              <a:spcBef>
                <a:spcPts val="0"/>
              </a:spcBef>
              <a:spcAft>
                <a:spcPts val="0"/>
              </a:spcAft>
              <a:buSzPct val="100000"/>
              <a:defRPr/>
            </a:pPr>
            <a:r>
              <a:rPr lang="en-US" sz="900" dirty="0">
                <a:solidFill>
                  <a:schemeClr val="tx1"/>
                </a:solidFill>
                <a:cs typeface="Arial" pitchFamily="34" charset="0"/>
              </a:rPr>
              <a:t>Atlanta, GA  30308</a:t>
            </a:r>
          </a:p>
          <a:p>
            <a:pPr indent="-342900" fontAlgn="auto">
              <a:spcBef>
                <a:spcPts val="0"/>
              </a:spcBef>
              <a:spcAft>
                <a:spcPts val="0"/>
              </a:spcAft>
              <a:buSzPct val="100000"/>
              <a:buFont typeface="Arial" pitchFamily="34" charset="0"/>
              <a:buNone/>
              <a:defRPr/>
            </a:pPr>
            <a:endParaRPr lang="en-US" sz="900" b="1" dirty="0" smtClean="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b="1" dirty="0" smtClean="0">
                <a:solidFill>
                  <a:schemeClr val="tx1"/>
                </a:solidFill>
                <a:cs typeface="Arial" pitchFamily="34" charset="0"/>
              </a:rPr>
              <a:t>Center </a:t>
            </a:r>
            <a:r>
              <a:rPr lang="en-US" sz="900" b="1" dirty="0">
                <a:solidFill>
                  <a:schemeClr val="tx1"/>
                </a:solidFill>
                <a:cs typeface="Arial" pitchFamily="34" charset="0"/>
              </a:rPr>
              <a:t>for Pediatric </a:t>
            </a:r>
            <a:r>
              <a:rPr lang="en-US" sz="900" b="1" dirty="0" smtClean="0">
                <a:solidFill>
                  <a:schemeClr val="tx1"/>
                </a:solidFill>
                <a:cs typeface="Arial" pitchFamily="34" charset="0"/>
              </a:rPr>
              <a:t>Innovation</a:t>
            </a:r>
          </a:p>
          <a:p>
            <a:pPr indent="-342900" fontAlgn="auto">
              <a:spcBef>
                <a:spcPts val="0"/>
              </a:spcBef>
              <a:spcAft>
                <a:spcPts val="0"/>
              </a:spcAft>
              <a:buSzPct val="100000"/>
              <a:defRPr/>
            </a:pPr>
            <a:r>
              <a:rPr lang="en-US" sz="900" dirty="0">
                <a:solidFill>
                  <a:schemeClr val="tx1"/>
                </a:solidFill>
                <a:cs typeface="Arial" pitchFamily="34" charset="0"/>
              </a:rPr>
              <a:t>Parker H. Petit Institute for Bioengineering &amp; </a:t>
            </a:r>
            <a:endParaRPr lang="en-US" sz="900" dirty="0" smtClean="0">
              <a:solidFill>
                <a:schemeClr val="tx1"/>
              </a:solidFill>
              <a:cs typeface="Arial" pitchFamily="34" charset="0"/>
            </a:endParaRPr>
          </a:p>
          <a:p>
            <a:pPr indent="-342900" fontAlgn="auto">
              <a:spcBef>
                <a:spcPts val="0"/>
              </a:spcBef>
              <a:spcAft>
                <a:spcPts val="0"/>
              </a:spcAft>
              <a:buSzPct val="100000"/>
              <a:defRPr/>
            </a:pPr>
            <a:r>
              <a:rPr lang="en-US" sz="900" dirty="0" smtClean="0">
                <a:solidFill>
                  <a:schemeClr val="tx1"/>
                </a:solidFill>
                <a:cs typeface="Arial" pitchFamily="34" charset="0"/>
              </a:rPr>
              <a:t>Bioscience</a:t>
            </a:r>
            <a:endParaRPr lang="en-US" sz="900" dirty="0">
              <a:solidFill>
                <a:schemeClr val="tx1"/>
              </a:solidFill>
              <a:cs typeface="Arial" pitchFamily="34" charset="0"/>
            </a:endParaRPr>
          </a:p>
          <a:p>
            <a:pPr indent="-342900" fontAlgn="auto">
              <a:spcBef>
                <a:spcPts val="0"/>
              </a:spcBef>
              <a:spcAft>
                <a:spcPts val="0"/>
              </a:spcAft>
              <a:buSzPct val="100000"/>
              <a:defRPr/>
            </a:pPr>
            <a:r>
              <a:rPr lang="en-US" sz="900" dirty="0" smtClean="0">
                <a:solidFill>
                  <a:schemeClr val="tx1"/>
                </a:solidFill>
                <a:cs typeface="Arial" pitchFamily="34" charset="0"/>
              </a:rPr>
              <a:t>315 </a:t>
            </a:r>
            <a:r>
              <a:rPr lang="en-US" sz="900" dirty="0" err="1">
                <a:solidFill>
                  <a:schemeClr val="tx1"/>
                </a:solidFill>
                <a:cs typeface="Arial" pitchFamily="34" charset="0"/>
              </a:rPr>
              <a:t>Ferst</a:t>
            </a:r>
            <a:r>
              <a:rPr lang="en-US" sz="900" dirty="0">
                <a:solidFill>
                  <a:schemeClr val="tx1"/>
                </a:solidFill>
                <a:cs typeface="Arial" pitchFamily="34" charset="0"/>
              </a:rPr>
              <a:t> Drive, NW</a:t>
            </a:r>
          </a:p>
          <a:p>
            <a:pPr indent="-342900" fontAlgn="auto">
              <a:spcBef>
                <a:spcPts val="0"/>
              </a:spcBef>
              <a:spcAft>
                <a:spcPts val="0"/>
              </a:spcAft>
              <a:buSzPct val="100000"/>
              <a:defRPr/>
            </a:pPr>
            <a:r>
              <a:rPr lang="en-US" sz="900" dirty="0">
                <a:solidFill>
                  <a:schemeClr val="tx1"/>
                </a:solidFill>
                <a:cs typeface="Arial" pitchFamily="34" charset="0"/>
              </a:rPr>
              <a:t>Atlanta, GA  30332</a:t>
            </a:r>
          </a:p>
          <a:p>
            <a:pPr indent="-342900" fontAlgn="auto">
              <a:spcBef>
                <a:spcPts val="0"/>
              </a:spcBef>
              <a:spcAft>
                <a:spcPts val="0"/>
              </a:spcAft>
              <a:buSzPct val="100000"/>
              <a:buFont typeface="Arial"/>
              <a:buNone/>
              <a:defRPr/>
            </a:pPr>
            <a:r>
              <a:rPr lang="en-US" sz="900" i="1" dirty="0" smtClean="0">
                <a:solidFill>
                  <a:schemeClr val="tx1"/>
                </a:solidFill>
                <a:cs typeface="Arial" pitchFamily="34" charset="0"/>
              </a:rPr>
              <a:t>Program </a:t>
            </a:r>
            <a:r>
              <a:rPr lang="en-US" sz="900" i="1" dirty="0">
                <a:solidFill>
                  <a:schemeClr val="tx1"/>
                </a:solidFill>
                <a:cs typeface="Arial" pitchFamily="34" charset="0"/>
              </a:rPr>
              <a:t>Coordinator: Hazel </a:t>
            </a:r>
            <a:r>
              <a:rPr lang="en-US" sz="900" i="1" dirty="0" smtClean="0">
                <a:solidFill>
                  <a:schemeClr val="tx1"/>
                </a:solidFill>
                <a:cs typeface="Arial" pitchFamily="34" charset="0"/>
              </a:rPr>
              <a:t>Stevens </a:t>
            </a:r>
            <a:r>
              <a:rPr lang="en-US" sz="900" i="1" dirty="0" smtClean="0">
                <a:solidFill>
                  <a:schemeClr val="tx1"/>
                </a:solidFill>
                <a:cs typeface="Arial" pitchFamily="34" charset="0"/>
                <a:hlinkClick r:id="rId19"/>
              </a:rPr>
              <a:t>hazel.stevens@me.gatech.edu</a:t>
            </a:r>
            <a:r>
              <a:rPr lang="en-US" sz="900" i="1" dirty="0" smtClean="0">
                <a:solidFill>
                  <a:schemeClr val="tx1"/>
                </a:solidFill>
                <a:cs typeface="Arial" pitchFamily="34" charset="0"/>
              </a:rPr>
              <a:t> </a:t>
            </a:r>
          </a:p>
          <a:p>
            <a:pPr indent="-342900" fontAlgn="auto">
              <a:spcBef>
                <a:spcPts val="0"/>
              </a:spcBef>
              <a:spcAft>
                <a:spcPts val="0"/>
              </a:spcAft>
              <a:buSzPct val="100000"/>
              <a:buFont typeface="Arial" pitchFamily="34" charset="0"/>
              <a:buNone/>
              <a:defRPr/>
            </a:pPr>
            <a:endParaRPr lang="en-US" sz="900" dirty="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b="1" dirty="0">
                <a:solidFill>
                  <a:schemeClr val="tx1"/>
                </a:solidFill>
                <a:cs typeface="Arial" pitchFamily="34" charset="0"/>
              </a:rPr>
              <a:t>Center for Pediatric </a:t>
            </a:r>
            <a:r>
              <a:rPr lang="en-US" sz="900" b="1" dirty="0" err="1">
                <a:solidFill>
                  <a:schemeClr val="tx1"/>
                </a:solidFill>
                <a:cs typeface="Arial" pitchFamily="34" charset="0"/>
              </a:rPr>
              <a:t>Nanomedicine</a:t>
            </a:r>
            <a:endParaRPr lang="en-US" sz="900" dirty="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Department of Biomedical Engineering</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313 </a:t>
            </a:r>
            <a:r>
              <a:rPr lang="en-US" sz="900" dirty="0" err="1">
                <a:solidFill>
                  <a:schemeClr val="tx1"/>
                </a:solidFill>
                <a:cs typeface="Arial" pitchFamily="34" charset="0"/>
              </a:rPr>
              <a:t>Ferst</a:t>
            </a:r>
            <a:r>
              <a:rPr lang="en-US" sz="900" dirty="0">
                <a:solidFill>
                  <a:schemeClr val="tx1"/>
                </a:solidFill>
                <a:cs typeface="Arial" pitchFamily="34" charset="0"/>
              </a:rPr>
              <a:t> Drive</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Atlanta, GA  30332</a:t>
            </a:r>
          </a:p>
          <a:p>
            <a:pPr indent="-342900" fontAlgn="auto">
              <a:spcBef>
                <a:spcPts val="0"/>
              </a:spcBef>
              <a:spcAft>
                <a:spcPts val="0"/>
              </a:spcAft>
              <a:buSzPct val="100000"/>
              <a:buFont typeface="Arial" pitchFamily="34" charset="0"/>
              <a:buNone/>
              <a:defRPr/>
            </a:pPr>
            <a:r>
              <a:rPr lang="en-US" sz="900" i="1" dirty="0" smtClean="0">
                <a:solidFill>
                  <a:schemeClr val="tx1"/>
                </a:solidFill>
                <a:cs typeface="Arial" pitchFamily="34" charset="0"/>
              </a:rPr>
              <a:t>Program </a:t>
            </a:r>
            <a:r>
              <a:rPr lang="en-US" sz="900" i="1" dirty="0">
                <a:solidFill>
                  <a:schemeClr val="tx1"/>
                </a:solidFill>
                <a:cs typeface="Arial" pitchFamily="34" charset="0"/>
              </a:rPr>
              <a:t>Coordinator: Erin </a:t>
            </a:r>
            <a:r>
              <a:rPr lang="en-US" sz="900" i="1" dirty="0" smtClean="0">
                <a:solidFill>
                  <a:schemeClr val="tx1"/>
                </a:solidFill>
                <a:cs typeface="Arial" pitchFamily="34" charset="0"/>
              </a:rPr>
              <a:t>Kirshtein </a:t>
            </a:r>
            <a:r>
              <a:rPr lang="en-US" sz="900" i="1" dirty="0" smtClean="0">
                <a:solidFill>
                  <a:schemeClr val="tx1"/>
                </a:solidFill>
                <a:cs typeface="Arial" pitchFamily="34" charset="0"/>
                <a:hlinkClick r:id="rId20"/>
              </a:rPr>
              <a:t>Erin.kirshtein@bme.gatech.edu</a:t>
            </a:r>
            <a:endParaRPr lang="en-US" sz="900" i="1" dirty="0" smtClean="0">
              <a:solidFill>
                <a:schemeClr val="tx1"/>
              </a:solidFill>
              <a:cs typeface="Arial" pitchFamily="34" charset="0"/>
            </a:endParaRPr>
          </a:p>
          <a:p>
            <a:pPr indent="-342900" fontAlgn="auto">
              <a:spcBef>
                <a:spcPts val="0"/>
              </a:spcBef>
              <a:spcAft>
                <a:spcPts val="0"/>
              </a:spcAft>
              <a:buSzPct val="100000"/>
              <a:buFont typeface="Arial" pitchFamily="34" charset="0"/>
              <a:buNone/>
              <a:defRPr/>
            </a:pPr>
            <a:endParaRPr lang="en-US" sz="900" b="1" dirty="0" smtClean="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b="1" dirty="0" smtClean="0">
                <a:solidFill>
                  <a:schemeClr val="tx1"/>
                </a:solidFill>
                <a:cs typeface="Arial" pitchFamily="34" charset="0"/>
              </a:rPr>
              <a:t>Center  </a:t>
            </a:r>
            <a:r>
              <a:rPr lang="en-US" sz="900" b="1" dirty="0">
                <a:solidFill>
                  <a:schemeClr val="tx1"/>
                </a:solidFill>
                <a:cs typeface="Arial" pitchFamily="34" charset="0"/>
              </a:rPr>
              <a:t>for Transforming Pediatric Healthcare Delivery</a:t>
            </a:r>
            <a:endParaRPr lang="en-US" sz="900" dirty="0">
              <a:solidFill>
                <a:schemeClr val="tx1"/>
              </a:solidFill>
              <a:cs typeface="Arial" pitchFamily="34" charset="0"/>
            </a:endParaRP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College of Computing</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801 Atlantic Drive</a:t>
            </a:r>
          </a:p>
          <a:p>
            <a:pPr indent="-342900" fontAlgn="auto">
              <a:spcBef>
                <a:spcPts val="0"/>
              </a:spcBef>
              <a:spcAft>
                <a:spcPts val="0"/>
              </a:spcAft>
              <a:buSzPct val="100000"/>
              <a:buFont typeface="Arial" pitchFamily="34" charset="0"/>
              <a:buNone/>
              <a:defRPr/>
            </a:pPr>
            <a:r>
              <a:rPr lang="en-US" sz="900" dirty="0">
                <a:solidFill>
                  <a:schemeClr val="tx1"/>
                </a:solidFill>
                <a:cs typeface="Arial" pitchFamily="34" charset="0"/>
              </a:rPr>
              <a:t>Atlanta, GA  30332</a:t>
            </a:r>
            <a:endParaRPr lang="en-US" sz="900" dirty="0">
              <a:cs typeface="Arial" pitchFamily="34" charset="0"/>
            </a:endParaRPr>
          </a:p>
          <a:p>
            <a:pPr indent="-342900" fontAlgn="auto">
              <a:spcBef>
                <a:spcPts val="0"/>
              </a:spcBef>
              <a:spcAft>
                <a:spcPts val="0"/>
              </a:spcAft>
              <a:buSzPct val="100000"/>
              <a:buFont typeface="Arial" pitchFamily="34" charset="0"/>
              <a:buNone/>
              <a:defRPr/>
            </a:pPr>
            <a:r>
              <a:rPr lang="en-US" sz="900" i="1" dirty="0" smtClean="0">
                <a:solidFill>
                  <a:schemeClr val="tx1"/>
                </a:solidFill>
                <a:cs typeface="Arial" pitchFamily="34" charset="0"/>
              </a:rPr>
              <a:t>Center </a:t>
            </a:r>
            <a:r>
              <a:rPr lang="en-US" sz="900" i="1" dirty="0">
                <a:solidFill>
                  <a:schemeClr val="tx1"/>
                </a:solidFill>
                <a:cs typeface="Arial" pitchFamily="34" charset="0"/>
              </a:rPr>
              <a:t>Director: Beth </a:t>
            </a:r>
            <a:r>
              <a:rPr lang="en-US" sz="900" i="1" dirty="0" err="1">
                <a:solidFill>
                  <a:schemeClr val="tx1"/>
                </a:solidFill>
                <a:cs typeface="Arial" pitchFamily="34" charset="0"/>
              </a:rPr>
              <a:t>Mynatt</a:t>
            </a:r>
            <a:r>
              <a:rPr lang="en-US" sz="900" i="1" dirty="0">
                <a:solidFill>
                  <a:schemeClr val="tx1"/>
                </a:solidFill>
                <a:cs typeface="Arial" pitchFamily="34" charset="0"/>
              </a:rPr>
              <a:t>, PhD </a:t>
            </a:r>
            <a:r>
              <a:rPr lang="en-US" sz="900" u="sng" dirty="0">
                <a:hlinkClick r:id="rId21"/>
              </a:rPr>
              <a:t>mynatt@cc.gatech.edu</a:t>
            </a:r>
            <a:endParaRPr lang="en-US" sz="900" u="sng" dirty="0" smtClean="0">
              <a:solidFill>
                <a:schemeClr val="tx1"/>
              </a:solidFill>
              <a:cs typeface="Arial" pitchFamily="34" charset="0"/>
            </a:endParaRPr>
          </a:p>
        </p:txBody>
      </p:sp>
      <p:pic>
        <p:nvPicPr>
          <p:cNvPr id="4" name="Picture 3"/>
          <p:cNvPicPr>
            <a:picLocks noChangeAspect="1"/>
          </p:cNvPicPr>
          <p:nvPr/>
        </p:nvPicPr>
        <p:blipFill>
          <a:blip r:embed="rId22" cstate="print">
            <a:extLst>
              <a:ext uri="{28A0092B-C50C-407E-A947-70E740481C1C}">
                <a14:useLocalDpi xmlns:a14="http://schemas.microsoft.com/office/drawing/2010/main" val="0"/>
              </a:ext>
            </a:extLst>
          </a:blip>
          <a:stretch>
            <a:fillRect/>
          </a:stretch>
        </p:blipFill>
        <p:spPr>
          <a:xfrm>
            <a:off x="2590800" y="1601747"/>
            <a:ext cx="644871" cy="363745"/>
          </a:xfrm>
          <a:prstGeom prst="rect">
            <a:avLst/>
          </a:prstGeom>
        </p:spPr>
      </p:pic>
      <p:pic>
        <p:nvPicPr>
          <p:cNvPr id="5" name="Picture 4"/>
          <p:cNvPicPr>
            <a:picLocks noChangeAspect="1"/>
          </p:cNvPicPr>
          <p:nvPr/>
        </p:nvPicPr>
        <p:blipFill>
          <a:blip r:embed="rId23" cstate="print">
            <a:extLst>
              <a:ext uri="{28A0092B-C50C-407E-A947-70E740481C1C}">
                <a14:useLocalDpi xmlns:a14="http://schemas.microsoft.com/office/drawing/2010/main" val="0"/>
              </a:ext>
            </a:extLst>
          </a:blip>
          <a:stretch>
            <a:fillRect/>
          </a:stretch>
        </p:blipFill>
        <p:spPr>
          <a:xfrm>
            <a:off x="5139509" y="4895850"/>
            <a:ext cx="735058" cy="497696"/>
          </a:xfrm>
          <a:prstGeom prst="rect">
            <a:avLst/>
          </a:prstGeom>
        </p:spPr>
      </p:pic>
      <p:pic>
        <p:nvPicPr>
          <p:cNvPr id="12" name="Picture 11"/>
          <p:cNvPicPr>
            <a:picLocks noChangeAspect="1"/>
          </p:cNvPicPr>
          <p:nvPr/>
        </p:nvPicPr>
        <p:blipFill>
          <a:blip r:embed="rId24" cstate="print">
            <a:extLst>
              <a:ext uri="{28A0092B-C50C-407E-A947-70E740481C1C}">
                <a14:useLocalDpi xmlns:a14="http://schemas.microsoft.com/office/drawing/2010/main" val="0"/>
              </a:ext>
            </a:extLst>
          </a:blip>
          <a:stretch>
            <a:fillRect/>
          </a:stretch>
        </p:blipFill>
        <p:spPr>
          <a:xfrm>
            <a:off x="2590800" y="2039475"/>
            <a:ext cx="644871" cy="436632"/>
          </a:xfrm>
          <a:prstGeom prst="rect">
            <a:avLst/>
          </a:prstGeom>
        </p:spPr>
      </p:pic>
      <p:pic>
        <p:nvPicPr>
          <p:cNvPr id="13" name="Picture 12"/>
          <p:cNvPicPr>
            <a:picLocks noChangeAspect="1"/>
          </p:cNvPicPr>
          <p:nvPr/>
        </p:nvPicPr>
        <p:blipFill>
          <a:blip r:embed="rId25" cstate="print">
            <a:extLst>
              <a:ext uri="{28A0092B-C50C-407E-A947-70E740481C1C}">
                <a14:useLocalDpi xmlns:a14="http://schemas.microsoft.com/office/drawing/2010/main" val="0"/>
              </a:ext>
            </a:extLst>
          </a:blip>
          <a:stretch>
            <a:fillRect/>
          </a:stretch>
        </p:blipFill>
        <p:spPr>
          <a:xfrm>
            <a:off x="2608732" y="1099511"/>
            <a:ext cx="626939" cy="424489"/>
          </a:xfrm>
          <a:prstGeom prst="rect">
            <a:avLst/>
          </a:prstGeom>
        </p:spPr>
      </p:pic>
      <p:pic>
        <p:nvPicPr>
          <p:cNvPr id="14" name="Picture 13"/>
          <p:cNvPicPr>
            <a:picLocks noChangeAspect="1"/>
          </p:cNvPicPr>
          <p:nvPr/>
        </p:nvPicPr>
        <p:blipFill>
          <a:blip r:embed="rId26" cstate="print">
            <a:extLst>
              <a:ext uri="{28A0092B-C50C-407E-A947-70E740481C1C}">
                <a14:useLocalDpi xmlns:a14="http://schemas.microsoft.com/office/drawing/2010/main" val="0"/>
              </a:ext>
            </a:extLst>
          </a:blip>
          <a:stretch>
            <a:fillRect/>
          </a:stretch>
        </p:blipFill>
        <p:spPr>
          <a:xfrm>
            <a:off x="3977289" y="3042381"/>
            <a:ext cx="884621" cy="598962"/>
          </a:xfrm>
          <a:prstGeom prst="rect">
            <a:avLst/>
          </a:prstGeom>
        </p:spPr>
      </p:pic>
      <p:pic>
        <p:nvPicPr>
          <p:cNvPr id="15" name="Picture 14"/>
          <p:cNvPicPr>
            <a:picLocks noChangeAspect="1"/>
          </p:cNvPicPr>
          <p:nvPr/>
        </p:nvPicPr>
        <p:blipFill>
          <a:blip r:embed="rId27" cstate="print">
            <a:extLst>
              <a:ext uri="{28A0092B-C50C-407E-A947-70E740481C1C}">
                <a14:useLocalDpi xmlns:a14="http://schemas.microsoft.com/office/drawing/2010/main" val="0"/>
              </a:ext>
            </a:extLst>
          </a:blip>
          <a:stretch>
            <a:fillRect/>
          </a:stretch>
        </p:blipFill>
        <p:spPr>
          <a:xfrm>
            <a:off x="7935440" y="6060732"/>
            <a:ext cx="851707" cy="577164"/>
          </a:xfrm>
          <a:prstGeom prst="rect">
            <a:avLst/>
          </a:prstGeom>
        </p:spPr>
      </p:pic>
      <p:pic>
        <p:nvPicPr>
          <p:cNvPr id="16" name="Picture 15"/>
          <p:cNvPicPr>
            <a:picLocks noChangeAspect="1"/>
          </p:cNvPicPr>
          <p:nvPr/>
        </p:nvPicPr>
        <p:blipFill>
          <a:blip r:embed="rId28" cstate="print">
            <a:extLst>
              <a:ext uri="{28A0092B-C50C-407E-A947-70E740481C1C}">
                <a14:useLocalDpi xmlns:a14="http://schemas.microsoft.com/office/drawing/2010/main" val="0"/>
              </a:ext>
            </a:extLst>
          </a:blip>
          <a:stretch>
            <a:fillRect/>
          </a:stretch>
        </p:blipFill>
        <p:spPr>
          <a:xfrm>
            <a:off x="7825497" y="4936346"/>
            <a:ext cx="1003139" cy="495300"/>
          </a:xfrm>
          <a:prstGeom prst="rect">
            <a:avLst/>
          </a:prstGeom>
        </p:spPr>
      </p:pic>
      <p:pic>
        <p:nvPicPr>
          <p:cNvPr id="17" name="Picture 16"/>
          <p:cNvPicPr>
            <a:picLocks noChangeAspect="1"/>
          </p:cNvPicPr>
          <p:nvPr/>
        </p:nvPicPr>
        <p:blipFill>
          <a:blip r:embed="rId29" cstate="print">
            <a:extLst>
              <a:ext uri="{28A0092B-C50C-407E-A947-70E740481C1C}">
                <a14:useLocalDpi xmlns:a14="http://schemas.microsoft.com/office/drawing/2010/main" val="0"/>
              </a:ext>
            </a:extLst>
          </a:blip>
          <a:stretch>
            <a:fillRect/>
          </a:stretch>
        </p:blipFill>
        <p:spPr>
          <a:xfrm>
            <a:off x="7950395" y="1096816"/>
            <a:ext cx="894019" cy="587044"/>
          </a:xfrm>
          <a:prstGeom prst="rect">
            <a:avLst/>
          </a:prstGeom>
        </p:spPr>
      </p:pic>
      <p:pic>
        <p:nvPicPr>
          <p:cNvPr id="18" name="Picture 17"/>
          <p:cNvPicPr>
            <a:picLocks noChangeAspect="1"/>
          </p:cNvPicPr>
          <p:nvPr/>
        </p:nvPicPr>
        <p:blipFill>
          <a:blip r:embed="rId30" cstate="print">
            <a:extLst>
              <a:ext uri="{28A0092B-C50C-407E-A947-70E740481C1C}">
                <a14:useLocalDpi xmlns:a14="http://schemas.microsoft.com/office/drawing/2010/main" val="0"/>
              </a:ext>
            </a:extLst>
          </a:blip>
          <a:stretch>
            <a:fillRect/>
          </a:stretch>
        </p:blipFill>
        <p:spPr>
          <a:xfrm>
            <a:off x="7977314" y="2194989"/>
            <a:ext cx="890040" cy="543917"/>
          </a:xfrm>
          <a:prstGeom prst="rect">
            <a:avLst/>
          </a:prstGeom>
        </p:spPr>
      </p:pic>
      <p:pic>
        <p:nvPicPr>
          <p:cNvPr id="20" name="Picture 19"/>
          <p:cNvPicPr>
            <a:picLocks noChangeAspect="1"/>
          </p:cNvPicPr>
          <p:nvPr/>
        </p:nvPicPr>
        <p:blipFill>
          <a:blip r:embed="rId31" cstate="print">
            <a:extLst>
              <a:ext uri="{28A0092B-C50C-407E-A947-70E740481C1C}">
                <a14:useLocalDpi xmlns:a14="http://schemas.microsoft.com/office/drawing/2010/main" val="0"/>
              </a:ext>
            </a:extLst>
          </a:blip>
          <a:stretch>
            <a:fillRect/>
          </a:stretch>
        </p:blipFill>
        <p:spPr>
          <a:xfrm>
            <a:off x="8059319" y="3042381"/>
            <a:ext cx="828683" cy="539538"/>
          </a:xfrm>
          <a:prstGeom prst="rect">
            <a:avLst/>
          </a:prstGeom>
        </p:spPr>
      </p:pic>
      <p:pic>
        <p:nvPicPr>
          <p:cNvPr id="21" name="Picture 20"/>
          <p:cNvPicPr>
            <a:picLocks noChangeAspect="1"/>
          </p:cNvPicPr>
          <p:nvPr/>
        </p:nvPicPr>
        <p:blipFill>
          <a:blip r:embed="rId32" cstate="print">
            <a:extLst>
              <a:ext uri="{28A0092B-C50C-407E-A947-70E740481C1C}">
                <a14:useLocalDpi xmlns:a14="http://schemas.microsoft.com/office/drawing/2010/main" val="0"/>
              </a:ext>
            </a:extLst>
          </a:blip>
          <a:stretch>
            <a:fillRect/>
          </a:stretch>
        </p:blipFill>
        <p:spPr>
          <a:xfrm>
            <a:off x="8124825" y="4095586"/>
            <a:ext cx="838200" cy="496806"/>
          </a:xfrm>
          <a:prstGeom prst="rect">
            <a:avLst/>
          </a:prstGeom>
        </p:spPr>
      </p:pic>
    </p:spTree>
    <p:extLst>
      <p:ext uri="{BB962C8B-B14F-4D97-AF65-F5344CB8AC3E}">
        <p14:creationId xmlns:p14="http://schemas.microsoft.com/office/powerpoint/2010/main" val="25997240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name="Slide6">
    <p:bg>
      <p:bgPr>
        <a:solidFill>
          <a:schemeClr val="tx2">
            <a:lumMod val="60000"/>
            <a:lumOff val="40000"/>
            <a:alpha val="28000"/>
          </a:schemeClr>
        </a:solidFill>
        <a:effectLst/>
      </p:bgPr>
    </p:bg>
    <p:spTree>
      <p:nvGrpSpPr>
        <p:cNvPr id="1" name=""/>
        <p:cNvGrpSpPr/>
        <p:nvPr/>
      </p:nvGrpSpPr>
      <p:grpSpPr>
        <a:xfrm>
          <a:off x="0" y="0"/>
          <a:ext cx="0" cy="0"/>
          <a:chOff x="0" y="0"/>
          <a:chExt cx="0" cy="0"/>
        </a:xfrm>
      </p:grpSpPr>
      <p:sp>
        <p:nvSpPr>
          <p:cNvPr id="24577" name="Title 1"/>
          <p:cNvSpPr txBox="1">
            <a:spLocks noGrp="1"/>
          </p:cNvSpPr>
          <p:nvPr>
            <p:ph type="title"/>
          </p:nvPr>
        </p:nvSpPr>
        <p:spPr>
          <a:xfrm>
            <a:off x="457200" y="228600"/>
            <a:ext cx="8229600" cy="609600"/>
          </a:xfrm>
        </p:spPr>
        <p:txBody>
          <a:bodyPr/>
          <a:lstStyle/>
          <a:p>
            <a:pPr eaLnBrk="1" hangingPunct="1"/>
            <a:r>
              <a:rPr sz="2500" b="1" u="sng" smtClean="0">
                <a:latin typeface="Calibri" pitchFamily="34" charset="0"/>
              </a:rPr>
              <a:t>Research-sponsored events/meetings:</a:t>
            </a:r>
            <a:br>
              <a:rPr sz="2500" b="1" u="sng" smtClean="0">
                <a:latin typeface="Calibri" pitchFamily="34" charset="0"/>
              </a:rPr>
            </a:br>
            <a:r>
              <a:rPr sz="1600" i="1" smtClean="0">
                <a:latin typeface="Calibri" pitchFamily="34" charset="0"/>
              </a:rPr>
              <a:t>(This is an overview, for specific dates/events, go to: </a:t>
            </a:r>
            <a:r>
              <a:rPr sz="1600" i="1" smtClean="0">
                <a:latin typeface="Calibri" pitchFamily="34" charset="0"/>
                <a:hlinkClick r:id="rId3"/>
              </a:rPr>
              <a:t>http://www.pedsresearch.org/calendar</a:t>
            </a:r>
            <a:r>
              <a:rPr sz="1600" i="1" smtClean="0">
                <a:latin typeface="Calibri" pitchFamily="34" charset="0"/>
              </a:rPr>
              <a:t> )</a:t>
            </a:r>
          </a:p>
        </p:txBody>
      </p:sp>
      <p:sp>
        <p:nvSpPr>
          <p:cNvPr id="24578" name="Footer Placeholder 4"/>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May 2015</a:t>
            </a:r>
            <a:endParaRPr lang="en-US" sz="1200" dirty="0">
              <a:solidFill>
                <a:srgbClr val="898989"/>
              </a:solidFill>
              <a:latin typeface="Calibri" pitchFamily="34" charset="0"/>
            </a:endParaRPr>
          </a:p>
        </p:txBody>
      </p:sp>
      <p:graphicFrame>
        <p:nvGraphicFramePr>
          <p:cNvPr id="5" name="Content Placeholder 3"/>
          <p:cNvGraphicFramePr>
            <a:graphicFrameLocks noGrp="1"/>
          </p:cNvGraphicFramePr>
          <p:nvPr>
            <p:ph idx="1"/>
            <p:extLst>
              <p:ext uri="{D42A27DB-BD31-4B8C-83A1-F6EECF244321}">
                <p14:modId xmlns:p14="http://schemas.microsoft.com/office/powerpoint/2010/main" val="2122609196"/>
              </p:ext>
            </p:extLst>
          </p:nvPr>
        </p:nvGraphicFramePr>
        <p:xfrm>
          <a:off x="228600" y="1371600"/>
          <a:ext cx="8763002" cy="4045196"/>
        </p:xfrm>
        <a:graphic>
          <a:graphicData uri="http://schemas.openxmlformats.org/drawingml/2006/table">
            <a:tbl>
              <a:tblPr firstRow="1" bandRow="1">
                <a:tableStyleId>{0505E3EF-67EA-436B-97B2-0124C06EBD24}</a:tableStyleId>
              </a:tblPr>
              <a:tblGrid>
                <a:gridCol w="1524000"/>
                <a:gridCol w="990600"/>
                <a:gridCol w="1295402"/>
                <a:gridCol w="1447798"/>
                <a:gridCol w="1828802"/>
                <a:gridCol w="1676400"/>
              </a:tblGrid>
              <a:tr h="365740">
                <a:tc>
                  <a:txBody>
                    <a:bodyPr/>
                    <a:lstStyle/>
                    <a:p>
                      <a:pPr algn="ctr"/>
                      <a:r>
                        <a:rPr lang="en-US" sz="1100" dirty="0" smtClean="0"/>
                        <a:t>MONDAYS</a:t>
                      </a:r>
                      <a:endParaRPr lang="en-US" sz="1100" dirty="0"/>
                    </a:p>
                  </a:txBody>
                  <a:tcPr>
                    <a:solidFill>
                      <a:srgbClr val="61B6FF">
                        <a:alpha val="50196"/>
                      </a:srgbClr>
                    </a:solidFill>
                  </a:tcPr>
                </a:tc>
                <a:tc>
                  <a:txBody>
                    <a:bodyPr/>
                    <a:lstStyle/>
                    <a:p>
                      <a:pPr algn="ctr"/>
                      <a:r>
                        <a:rPr lang="en-US" sz="1100" dirty="0" smtClean="0"/>
                        <a:t>TUESDAYS</a:t>
                      </a:r>
                      <a:endParaRPr lang="en-US" sz="1100" dirty="0"/>
                    </a:p>
                  </a:txBody>
                  <a:tcPr>
                    <a:solidFill>
                      <a:srgbClr val="61B6FF">
                        <a:alpha val="50196"/>
                      </a:srgbClr>
                    </a:solidFill>
                  </a:tcPr>
                </a:tc>
                <a:tc>
                  <a:txBody>
                    <a:bodyPr/>
                    <a:lstStyle/>
                    <a:p>
                      <a:pPr algn="ctr"/>
                      <a:r>
                        <a:rPr lang="en-US" sz="1100" dirty="0" smtClean="0"/>
                        <a:t>WEDNESDAYS</a:t>
                      </a:r>
                      <a:endParaRPr lang="en-US" sz="1100" dirty="0"/>
                    </a:p>
                  </a:txBody>
                  <a:tcPr>
                    <a:solidFill>
                      <a:srgbClr val="61B6FF">
                        <a:alpha val="50196"/>
                      </a:srgbClr>
                    </a:solidFill>
                  </a:tcPr>
                </a:tc>
                <a:tc>
                  <a:txBody>
                    <a:bodyPr/>
                    <a:lstStyle/>
                    <a:p>
                      <a:pPr algn="ctr"/>
                      <a:r>
                        <a:rPr lang="en-US" sz="1100" dirty="0" smtClean="0"/>
                        <a:t>THURSDAYS</a:t>
                      </a:r>
                      <a:endParaRPr lang="en-US" sz="1100" dirty="0"/>
                    </a:p>
                  </a:txBody>
                  <a:tcPr>
                    <a:solidFill>
                      <a:srgbClr val="61B6FF">
                        <a:alpha val="50196"/>
                      </a:srgbClr>
                    </a:solidFill>
                  </a:tcPr>
                </a:tc>
                <a:tc>
                  <a:txBody>
                    <a:bodyPr/>
                    <a:lstStyle/>
                    <a:p>
                      <a:pPr algn="ctr"/>
                      <a:r>
                        <a:rPr lang="en-US" sz="1100" dirty="0" smtClean="0"/>
                        <a:t>FRIDAYS</a:t>
                      </a:r>
                      <a:endParaRPr lang="en-US" sz="1100" dirty="0"/>
                    </a:p>
                  </a:txBody>
                  <a:tcPr>
                    <a:solidFill>
                      <a:srgbClr val="61B6FF">
                        <a:alpha val="50196"/>
                      </a:srgbClr>
                    </a:solidFill>
                  </a:tcPr>
                </a:tc>
                <a:tc>
                  <a:txBody>
                    <a:bodyPr/>
                    <a:lstStyle/>
                    <a:p>
                      <a:pPr algn="ctr"/>
                      <a:r>
                        <a:rPr lang="en-US" sz="1100" dirty="0" smtClean="0"/>
                        <a:t>VARIOUS DAYS</a:t>
                      </a:r>
                      <a:endParaRPr lang="en-US" sz="1100" dirty="0"/>
                    </a:p>
                  </a:txBody>
                  <a:tcPr>
                    <a:solidFill>
                      <a:srgbClr val="61B6FF">
                        <a:alpha val="50196"/>
                      </a:srgbClr>
                    </a:solidFill>
                  </a:tcPr>
                </a:tc>
              </a:tr>
              <a:tr h="113640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Operations Council (ROC) meetings: occurs weekly</a:t>
                      </a:r>
                      <a:r>
                        <a:rPr lang="en-US" sz="900" kern="1200" baseline="0" dirty="0" smtClean="0"/>
                        <a:t> at HSRB, E360</a:t>
                      </a:r>
                      <a:r>
                        <a:rPr lang="en-US" sz="900" kern="1200" dirty="0" smtClean="0"/>
                        <a:t>.</a:t>
                      </a:r>
                      <a:r>
                        <a:rPr lang="en-US" sz="900" kern="1200" baseline="0" dirty="0" smtClean="0"/>
                        <a:t> Designed for central team to discuss detailed operations and issues.</a:t>
                      </a:r>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Research  Brainstorming Sessions: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Help as needed to allow development and exploration of special research topics.  For suggested topic nominations, contact </a:t>
                      </a:r>
                      <a:r>
                        <a:rPr lang="en-US" sz="900" kern="1200" dirty="0" smtClean="0"/>
                        <a:t>(</a:t>
                      </a:r>
                      <a:r>
                        <a:rPr lang="en-US" sz="900" u="sng" kern="1200" dirty="0" smtClean="0">
                          <a:hlinkClick r:id="rId4"/>
                        </a:rPr>
                        <a:t>Stacy.heilman@emory.edu</a:t>
                      </a:r>
                      <a:r>
                        <a:rPr lang="en-US" sz="900" kern="1200" dirty="0" smtClean="0"/>
                        <a:t>)</a:t>
                      </a:r>
                      <a:endParaRPr kumimoji="0" lang="en-US" sz="900" b="0" i="0" u="none" strike="noStrike" kern="1200" cap="none" spc="0" normalizeH="0" baseline="0" noProof="0" dirty="0" smtClean="0">
                        <a:ln>
                          <a:noFill/>
                        </a:ln>
                        <a:solidFill>
                          <a:prstClr val="black"/>
                        </a:solidFill>
                        <a:effectLst/>
                        <a:uLnTx/>
                        <a:uFillTx/>
                        <a:latin typeface="+mn-lt"/>
                        <a:ea typeface="+mn-ea"/>
                        <a:cs typeface="+mn-cs"/>
                      </a:endParaRPr>
                    </a:p>
                    <a:p>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PeRCS: 10 AM coffee social every 1</a:t>
                      </a:r>
                      <a:r>
                        <a:rPr lang="en-US" sz="900" kern="1200" baseline="30000" dirty="0" smtClean="0"/>
                        <a:t>st</a:t>
                      </a:r>
                      <a:r>
                        <a:rPr lang="en-US" sz="900" kern="1200" dirty="0" smtClean="0"/>
                        <a:t> and 3</a:t>
                      </a:r>
                      <a:r>
                        <a:rPr lang="en-US" sz="900" kern="1200" baseline="30000" dirty="0" smtClean="0"/>
                        <a:t>rd</a:t>
                      </a:r>
                      <a:r>
                        <a:rPr lang="en-US" sz="900" kern="1200" dirty="0" smtClean="0"/>
                        <a:t> Friday, usually held 3</a:t>
                      </a:r>
                      <a:r>
                        <a:rPr lang="en-US" sz="900" kern="1200" baseline="30000" dirty="0" smtClean="0"/>
                        <a:t>rd</a:t>
                      </a:r>
                      <a:r>
                        <a:rPr lang="en-US" sz="900" kern="1200" dirty="0" smtClean="0"/>
                        <a:t> floor break area, E-CC</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kern="1200" dirty="0" smtClean="0">
                        <a:solidFill>
                          <a:schemeClr val="dk1"/>
                        </a:solidFill>
                        <a:latin typeface="+mn-lt"/>
                        <a:ea typeface="+mn-ea"/>
                        <a:cs typeface="+mn-cs"/>
                      </a:endParaRPr>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900" u="none" strike="noStrike" kern="1200" cap="none" spc="0" normalizeH="0" baseline="0" noProof="0" dirty="0" smtClean="0">
                          <a:ln>
                            <a:noFill/>
                          </a:ln>
                          <a:effectLst/>
                          <a:uLnTx/>
                          <a:uFillTx/>
                        </a:rPr>
                        <a:t>Research Advisory Council (RAC) meetings: twice monthly; restricted to RAC membership, contact Paul Spearman for inquiries or suggestions </a:t>
                      </a:r>
                      <a:r>
                        <a:rPr kumimoji="0" lang="en-US" sz="900" u="sng" strike="noStrike" kern="1200" cap="none" spc="0" normalizeH="0" baseline="0" noProof="0" dirty="0" smtClean="0">
                          <a:ln>
                            <a:noFill/>
                          </a:ln>
                          <a:effectLst/>
                          <a:uLnTx/>
                          <a:uFillTx/>
                          <a:hlinkClick r:id="rId5"/>
                        </a:rPr>
                        <a:t>paul.spearman@emory.edu</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r>
              <a:tr h="20792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K club: Monthly discussions/lectures for K award training, other grants training/education.  Typically</a:t>
                      </a:r>
                      <a:r>
                        <a:rPr lang="en-US" sz="900" kern="1200" baseline="0" dirty="0" smtClean="0"/>
                        <a:t>  2</a:t>
                      </a:r>
                      <a:r>
                        <a:rPr lang="en-US" sz="900" kern="1200" baseline="30000" dirty="0" smtClean="0"/>
                        <a:t>nd</a:t>
                      </a:r>
                      <a:r>
                        <a:rPr lang="en-US" sz="900" kern="1200" baseline="0" dirty="0" smtClean="0"/>
                        <a:t> Monday, September to May, </a:t>
                      </a:r>
                      <a:r>
                        <a:rPr lang="en-US" sz="900" kern="1200" dirty="0" smtClean="0"/>
                        <a:t>Contact Stacy Heilman (</a:t>
                      </a:r>
                      <a:r>
                        <a:rPr lang="en-US" sz="900" u="sng" kern="1200" dirty="0" smtClean="0">
                          <a:hlinkClick r:id="rId4"/>
                        </a:rPr>
                        <a:t>Stacy.heilman@emory.edu</a:t>
                      </a:r>
                      <a:r>
                        <a:rPr lang="en-US" sz="900" kern="1200" dirty="0" smtClean="0"/>
                        <a:t>) for more information.  </a:t>
                      </a:r>
                      <a:r>
                        <a:rPr lang="en-US" sz="900" i="1" kern="1200" dirty="0" smtClean="0"/>
                        <a:t>Sponsored</a:t>
                      </a:r>
                      <a:r>
                        <a:rPr lang="en-US" sz="900" i="1" kern="1200" baseline="0" dirty="0" smtClean="0"/>
                        <a:t> by Departments of Pediatrics and Medicine and ACTSI.</a:t>
                      </a:r>
                      <a:endParaRPr lang="en-US" sz="900" i="1" dirty="0">
                        <a:ln>
                          <a:solidFill>
                            <a:srgbClr val="6A7FA2"/>
                          </a:solidFill>
                        </a:ln>
                      </a:endParaRPr>
                    </a:p>
                  </a:txBody>
                  <a:tcPr>
                    <a:solidFill>
                      <a:schemeClr val="accent1">
                        <a:lumMod val="60000"/>
                        <a:lumOff val="40000"/>
                        <a:alpha val="50196"/>
                      </a:schemeClr>
                    </a:solidFill>
                  </a:tcPr>
                </a:tc>
                <a:tc>
                  <a:txBody>
                    <a:bodyPr/>
                    <a:lstStyle/>
                    <a:p>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Grand Rounds: 3</a:t>
                      </a:r>
                      <a:r>
                        <a:rPr lang="en-US" sz="900" kern="1200" baseline="30000" dirty="0" smtClean="0"/>
                        <a:t>rd</a:t>
                      </a:r>
                      <a:r>
                        <a:rPr lang="en-US" sz="900" kern="1200" dirty="0" smtClean="0"/>
                        <a:t> Wednesday of month, Egleston, 7:30 AM</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smtClean="0">
                        <a:ln>
                          <a:noFill/>
                        </a:ln>
                        <a:solidFill>
                          <a:prstClr val="black"/>
                        </a:solidFill>
                        <a:effectLst/>
                        <a:uLnTx/>
                        <a:uFillTx/>
                        <a:latin typeface="+mn-lt"/>
                        <a:ea typeface="+mn-ea"/>
                        <a:cs typeface="+mn-cs"/>
                      </a:endParaRPr>
                    </a:p>
                  </a:txBody>
                  <a:tcPr>
                    <a:solidFill>
                      <a:schemeClr val="accent1">
                        <a:lumMod val="60000"/>
                        <a:lumOff val="40000"/>
                        <a:alpha val="50196"/>
                      </a:schemeClr>
                    </a:solidFill>
                  </a:tcPr>
                </a:tc>
                <a:tc>
                  <a:txBody>
                    <a:bodyPr/>
                    <a:lstStyle/>
                    <a:p>
                      <a:endParaRPr lang="en-US" sz="900" dirty="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Research Seminars: Fridays (Egleston Classrooms). Contact Barbara Kilbourne for suggestions or needs (</a:t>
                      </a:r>
                      <a:r>
                        <a:rPr lang="en-US" sz="900" kern="1200" dirty="0" smtClean="0">
                          <a:hlinkClick r:id="rId6"/>
                        </a:rPr>
                        <a:t>barbara.kilbourne@choa.org</a:t>
                      </a:r>
                      <a:r>
                        <a:rPr lang="en-US" sz="900" kern="1200" dirty="0" smtClean="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kern="1200" dirty="0" smtClean="0"/>
                    </a:p>
                  </a:txBody>
                  <a:tcPr>
                    <a:solidFill>
                      <a:schemeClr val="accent1">
                        <a:lumMod val="60000"/>
                        <a:lumOff val="4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Invited speakers through seminar series sponsored by centers; contact Center Directors or Barbara Kilbourne at </a:t>
                      </a:r>
                      <a:r>
                        <a:rPr lang="en-US" sz="900" kern="1200" dirty="0" smtClean="0">
                          <a:hlinkClick r:id="rId6"/>
                        </a:rPr>
                        <a:t>barbara.kilbourne@choa.org</a:t>
                      </a:r>
                      <a:endParaRPr lang="en-US" sz="900" kern="1200"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lang="en-US" sz="900" kern="1200" dirty="0" smtClean="0"/>
                        <a:t>if interested in upcoming events. Center Directors are listed on pedsresearch.org website.</a:t>
                      </a:r>
                      <a:endParaRPr lang="en-US" sz="900" dirty="0" smtClean="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900" dirty="0"/>
                    </a:p>
                  </a:txBody>
                  <a:tcPr>
                    <a:solidFill>
                      <a:schemeClr val="accent1">
                        <a:lumMod val="60000"/>
                        <a:lumOff val="40000"/>
                        <a:alpha val="50196"/>
                      </a:schemeClr>
                    </a:solidFill>
                  </a:tcPr>
                </a:tc>
              </a:tr>
            </a:tbl>
          </a:graphicData>
        </a:graphic>
      </p:graphicFrame>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name="Slide7">
    <p:bg>
      <p:bgPr>
        <a:solidFill>
          <a:schemeClr val="tx2">
            <a:lumMod val="60000"/>
            <a:lumOff val="40000"/>
            <a:alpha val="15000"/>
          </a:schemeClr>
        </a:solidFill>
        <a:effectLst/>
      </p:bgPr>
    </p:bg>
    <p:spTree>
      <p:nvGrpSpPr>
        <p:cNvPr id="1" name=""/>
        <p:cNvGrpSpPr/>
        <p:nvPr/>
      </p:nvGrpSpPr>
      <p:grpSpPr>
        <a:xfrm>
          <a:off x="0" y="0"/>
          <a:ext cx="0" cy="0"/>
          <a:chOff x="0" y="0"/>
          <a:chExt cx="0" cy="0"/>
        </a:xfrm>
      </p:grpSpPr>
      <p:sp>
        <p:nvSpPr>
          <p:cNvPr id="26625" name="Footer Placeholder 1"/>
          <p:cNvSpPr txBox="1">
            <a:spLocks noChangeArrowheads="1"/>
          </p:cNvSpPr>
          <p:nvPr/>
        </p:nvSpPr>
        <p:spPr bwMode="auto">
          <a:xfrm>
            <a:off x="2971800" y="6400800"/>
            <a:ext cx="2895600" cy="304800"/>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May 2015</a:t>
            </a:r>
            <a:endParaRPr lang="en-US" sz="1200" dirty="0">
              <a:solidFill>
                <a:srgbClr val="898989"/>
              </a:solidFill>
              <a:latin typeface="Calibri" pitchFamily="34" charset="0"/>
            </a:endParaRPr>
          </a:p>
        </p:txBody>
      </p:sp>
      <p:sp>
        <p:nvSpPr>
          <p:cNvPr id="26626" name="Title 1"/>
          <p:cNvSpPr txBox="1">
            <a:spLocks noChangeArrowheads="1"/>
          </p:cNvSpPr>
          <p:nvPr/>
        </p:nvSpPr>
        <p:spPr bwMode="auto">
          <a:xfrm>
            <a:off x="228600" y="152400"/>
            <a:ext cx="8610600" cy="685800"/>
          </a:xfrm>
          <a:prstGeom prst="rect">
            <a:avLst/>
          </a:prstGeom>
          <a:noFill/>
          <a:ln w="9525">
            <a:noFill/>
            <a:miter lim="800000"/>
            <a:headEnd/>
            <a:tailEnd/>
          </a:ln>
        </p:spPr>
        <p:txBody>
          <a:bodyPr anchorCtr="1"/>
          <a:lstStyle/>
          <a:p>
            <a:pPr algn="ctr"/>
            <a:r>
              <a:rPr lang="en-US" sz="2800" b="1" u="sng">
                <a:solidFill>
                  <a:srgbClr val="000000"/>
                </a:solidFill>
                <a:latin typeface="Calibri" pitchFamily="34" charset="0"/>
              </a:rPr>
              <a:t>Specialized Research Equipment/Service Cores</a:t>
            </a:r>
            <a:r>
              <a:rPr lang="en-US" sz="2800" b="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5" name="Content Placeholder 3"/>
          <p:cNvGraphicFramePr>
            <a:graphicFrameLocks/>
          </p:cNvGraphicFramePr>
          <p:nvPr>
            <p:extLst>
              <p:ext uri="{D42A27DB-BD31-4B8C-83A1-F6EECF244321}">
                <p14:modId xmlns:p14="http://schemas.microsoft.com/office/powerpoint/2010/main" val="3911373505"/>
              </p:ext>
            </p:extLst>
          </p:nvPr>
        </p:nvGraphicFramePr>
        <p:xfrm>
          <a:off x="76200" y="990600"/>
          <a:ext cx="8991599" cy="4676391"/>
        </p:xfrm>
        <a:graphic>
          <a:graphicData uri="http://schemas.openxmlformats.org/drawingml/2006/table">
            <a:tbl>
              <a:tblPr firstRow="1" bandRow="1">
                <a:tableStyleId>{0505E3EF-67EA-436B-97B2-0124C06EBD24}</a:tableStyleId>
              </a:tblPr>
              <a:tblGrid>
                <a:gridCol w="1142999"/>
                <a:gridCol w="1295401"/>
                <a:gridCol w="1523999"/>
                <a:gridCol w="1295401"/>
                <a:gridCol w="1098332"/>
                <a:gridCol w="2635467"/>
              </a:tblGrid>
              <a:tr h="452667">
                <a:tc>
                  <a:txBody>
                    <a:bodyPr/>
                    <a:lstStyle/>
                    <a:p>
                      <a:pPr algn="ctr"/>
                      <a:r>
                        <a:rPr lang="en-US" sz="1200" dirty="0" smtClean="0"/>
                        <a:t>CORE</a:t>
                      </a:r>
                      <a:endParaRPr lang="en-US" sz="1200" dirty="0"/>
                    </a:p>
                  </a:txBody>
                  <a:tcPr>
                    <a:solidFill>
                      <a:srgbClr val="61B6FF"/>
                    </a:solidFill>
                  </a:tcPr>
                </a:tc>
                <a:tc>
                  <a:txBody>
                    <a:bodyPr/>
                    <a:lstStyle/>
                    <a:p>
                      <a:pPr algn="ctr"/>
                      <a:r>
                        <a:rPr lang="en-US" sz="1200" dirty="0" smtClean="0"/>
                        <a:t>SCIENTIFIC</a:t>
                      </a:r>
                      <a:r>
                        <a:rPr lang="en-US" sz="1200" baseline="0" dirty="0" smtClean="0"/>
                        <a:t> DIRECTOR</a:t>
                      </a:r>
                      <a:endParaRPr lang="en-US" sz="1200" dirty="0"/>
                    </a:p>
                  </a:txBody>
                  <a:tcPr>
                    <a:solidFill>
                      <a:srgbClr val="61B6FF"/>
                    </a:solidFill>
                  </a:tcPr>
                </a:tc>
                <a:tc>
                  <a:txBody>
                    <a:bodyPr/>
                    <a:lstStyle/>
                    <a:p>
                      <a:pPr algn="ctr"/>
                      <a:r>
                        <a:rPr lang="en-US" sz="1200" dirty="0" smtClean="0"/>
                        <a:t>TECHNICAL DIRECTOR/CONTACT</a:t>
                      </a:r>
                      <a:endParaRPr lang="en-US" sz="1200" dirty="0"/>
                    </a:p>
                  </a:txBody>
                  <a:tcPr>
                    <a:solidFill>
                      <a:srgbClr val="61B6FF"/>
                    </a:solidFill>
                  </a:tcPr>
                </a:tc>
                <a:tc>
                  <a:txBody>
                    <a:bodyPr/>
                    <a:lstStyle/>
                    <a:p>
                      <a:pPr algn="ctr"/>
                      <a:r>
                        <a:rPr lang="en-US" sz="1200" dirty="0" smtClean="0"/>
                        <a:t>EQUIPMENT</a:t>
                      </a:r>
                      <a:endParaRPr lang="en-US" sz="1200" dirty="0"/>
                    </a:p>
                  </a:txBody>
                  <a:tcPr>
                    <a:solidFill>
                      <a:srgbClr val="61B6FF"/>
                    </a:solidFill>
                  </a:tcPr>
                </a:tc>
                <a:tc>
                  <a:txBody>
                    <a:bodyPr/>
                    <a:lstStyle/>
                    <a:p>
                      <a:pPr algn="ctr"/>
                      <a:r>
                        <a:rPr lang="en-US" sz="1200" dirty="0" smtClean="0"/>
                        <a:t>LOCATION</a:t>
                      </a:r>
                      <a:endParaRPr lang="en-US" sz="1200" dirty="0"/>
                    </a:p>
                  </a:txBody>
                  <a:tcPr>
                    <a:solidFill>
                      <a:srgbClr val="61B6FF"/>
                    </a:solidFill>
                  </a:tcPr>
                </a:tc>
                <a:tc>
                  <a:txBody>
                    <a:bodyPr/>
                    <a:lstStyle/>
                    <a:p>
                      <a:pPr algn="ctr"/>
                      <a:r>
                        <a:rPr lang="en-US" sz="1200" dirty="0" smtClean="0"/>
                        <a:t>SERVICES</a:t>
                      </a:r>
                      <a:endParaRPr lang="en-US" sz="1200" dirty="0"/>
                    </a:p>
                  </a:txBody>
                  <a:tcPr>
                    <a:solidFill>
                      <a:srgbClr val="61B6FF"/>
                    </a:solidFill>
                  </a:tcPr>
                </a:tc>
              </a:tr>
              <a:tr h="11467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3"/>
                        </a:rPr>
                        <a:t>Animal Physiology Core</a:t>
                      </a:r>
                      <a:endParaRPr lang="en-US" sz="1200" dirty="0" smtClean="0"/>
                    </a:p>
                  </a:txBody>
                  <a:tcPr>
                    <a:solidFill>
                      <a:schemeClr val="tx2">
                        <a:lumMod val="40000"/>
                        <a:lumOff val="60000"/>
                        <a:alpha val="50196"/>
                      </a:schemeClr>
                    </a:solidFill>
                  </a:tcPr>
                </a:tc>
                <a:tc>
                  <a:txBody>
                    <a:bodyPr/>
                    <a:lstStyle/>
                    <a:p>
                      <a:pPr lvl="0"/>
                      <a:r>
                        <a:rPr lang="en-US" sz="1000" dirty="0" smtClean="0"/>
                        <a:t>Mary Wagner,</a:t>
                      </a:r>
                      <a:r>
                        <a:rPr lang="en-US" sz="1000" baseline="0" dirty="0" smtClean="0"/>
                        <a:t> PhD</a:t>
                      </a:r>
                    </a:p>
                    <a:p>
                      <a:pPr lvl="0"/>
                      <a:r>
                        <a:rPr lang="en-US" sz="1000" dirty="0" smtClean="0">
                          <a:hlinkClick r:id="rId4"/>
                        </a:rPr>
                        <a:t>mary.wagner@emory.edu</a:t>
                      </a:r>
                      <a:endParaRPr lang="en-US" sz="1000" dirty="0" smtClean="0"/>
                    </a:p>
                    <a:p>
                      <a:pPr lvl="0"/>
                      <a:r>
                        <a:rPr lang="en-US" sz="1000" dirty="0" smtClean="0"/>
                        <a:t>404-727-1336</a:t>
                      </a:r>
                      <a:endParaRPr lang="en-US" dirty="0" smtClean="0"/>
                    </a:p>
                  </a:txBody>
                  <a:tcPr>
                    <a:solidFill>
                      <a:schemeClr val="tx2">
                        <a:lumMod val="40000"/>
                        <a:lumOff val="60000"/>
                        <a:alpha val="50196"/>
                      </a:schemeClr>
                    </a:solidFill>
                  </a:tcPr>
                </a:tc>
                <a:tc>
                  <a:txBody>
                    <a:bodyPr/>
                    <a:lstStyle/>
                    <a:p>
                      <a:pPr lvl="0"/>
                      <a:r>
                        <a:rPr lang="en-US" sz="1000" dirty="0" smtClean="0"/>
                        <a:t>Rong Jiang,</a:t>
                      </a:r>
                      <a:r>
                        <a:rPr lang="en-US" sz="1000" baseline="0" dirty="0" smtClean="0"/>
                        <a:t> MD</a:t>
                      </a:r>
                    </a:p>
                    <a:p>
                      <a:pPr lvl="0"/>
                      <a:r>
                        <a:rPr lang="en-US" sz="1000" dirty="0" smtClean="0">
                          <a:hlinkClick r:id="rId5"/>
                        </a:rPr>
                        <a:t>rjiang2@emory.edu</a:t>
                      </a:r>
                      <a:endParaRPr lang="en-US" sz="1000" dirty="0" smtClean="0"/>
                    </a:p>
                    <a:p>
                      <a:pPr lvl="0"/>
                      <a:endParaRPr lang="en-US" dirty="0" smtClean="0"/>
                    </a:p>
                  </a:txBody>
                  <a:tcPr>
                    <a:solidFill>
                      <a:schemeClr val="tx2">
                        <a:lumMod val="40000"/>
                        <a:lumOff val="60000"/>
                        <a:alpha val="50196"/>
                      </a:schemeClr>
                    </a:solidFill>
                  </a:tcPr>
                </a:tc>
                <a:tc>
                  <a:txBody>
                    <a:bodyPr/>
                    <a:lstStyle/>
                    <a:p>
                      <a:pPr lvl="0"/>
                      <a:r>
                        <a:rPr lang="en-US" sz="1000" dirty="0" smtClean="0"/>
                        <a:t>Small animal surgical equipment</a:t>
                      </a:r>
                      <a:endParaRPr lang="en-US"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Emory-Children’s Center, 3</a:t>
                      </a:r>
                      <a:r>
                        <a:rPr kumimoji="0" lang="en-US" sz="1000" u="none" strike="noStrike" kern="0" cap="none" spc="0" normalizeH="0" baseline="30000" noProof="0" dirty="0" smtClean="0">
                          <a:ln>
                            <a:noFill/>
                          </a:ln>
                          <a:effectLst/>
                          <a:uLnTx/>
                          <a:uFillTx/>
                        </a:rPr>
                        <a:t>rd</a:t>
                      </a:r>
                      <a:r>
                        <a:rPr kumimoji="0" lang="en-US" sz="1000" u="none" strike="noStrike" kern="0" cap="none" spc="0" normalizeH="0" baseline="0" noProof="0" dirty="0" smtClean="0">
                          <a:ln>
                            <a:noFill/>
                          </a:ln>
                          <a:effectLst/>
                          <a:uLnTx/>
                          <a:uFillTx/>
                        </a:rPr>
                        <a:t> Floor Lab</a:t>
                      </a:r>
                      <a:endParaRPr kumimoji="0" lang="en-US" sz="1800" u="none" strike="noStrike" kern="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000" dirty="0" smtClean="0"/>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smtClean="0"/>
                        <a:t>This core assists with and provides</a:t>
                      </a:r>
                      <a:r>
                        <a:rPr lang="en-US" sz="1000" baseline="0" dirty="0" smtClean="0"/>
                        <a:t> </a:t>
                      </a:r>
                      <a:r>
                        <a:rPr lang="en-US" sz="1000" dirty="0" smtClean="0"/>
                        <a:t>the surgical expertise and equipment for small animal survival surgery, including IACUC protocol assistance. Currently, the core offers pulmonary banding, aortic banding, coronary ligation and </a:t>
                      </a:r>
                      <a:r>
                        <a:rPr lang="en-US" sz="1000" dirty="0" err="1" smtClean="0"/>
                        <a:t>intramyocardial</a:t>
                      </a:r>
                      <a:r>
                        <a:rPr lang="en-US" sz="1000" dirty="0" smtClean="0"/>
                        <a:t> injections for mice, rats and rabbits and is available for development of other surgical procedures. </a:t>
                      </a:r>
                      <a:endParaRPr lang="en-US" sz="1000" dirty="0"/>
                    </a:p>
                  </a:txBody>
                  <a:tcPr>
                    <a:solidFill>
                      <a:schemeClr val="tx2">
                        <a:lumMod val="40000"/>
                        <a:lumOff val="60000"/>
                        <a:alpha val="50196"/>
                      </a:schemeClr>
                    </a:solidFill>
                  </a:tcPr>
                </a:tc>
              </a:tr>
              <a:tr h="114675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6"/>
                        </a:rPr>
                        <a:t>Biomarkers Core</a:t>
                      </a:r>
                      <a:endParaRPr lang="en-US" sz="1200" dirty="0" smtClean="0"/>
                    </a:p>
                    <a:p>
                      <a:endParaRPr lang="en-US" sz="1200"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Lou Ann Brown, PhD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hlinkClick r:id="rId7"/>
                        </a:rPr>
                        <a:t>lou.ann.brown@emory.edu</a:t>
                      </a:r>
                      <a:endParaRPr kumimoji="0" lang="en-US" sz="1000" u="none" strike="noStrike" kern="0" cap="none" spc="0" normalizeH="0" baseline="0" noProof="0" dirty="0" smtClean="0">
                        <a:ln>
                          <a:noFill/>
                        </a:ln>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404-727-5739</a:t>
                      </a:r>
                      <a:endParaRPr lang="en-US"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000" dirty="0" smtClean="0"/>
                        <a:t>Janine Ward </a:t>
                      </a:r>
                      <a:r>
                        <a:rPr lang="en-US" sz="1000" dirty="0" smtClean="0">
                          <a:solidFill>
                            <a:schemeClr val="dk1"/>
                          </a:solidFill>
                          <a:latin typeface="+mn-lt"/>
                          <a:ea typeface="+mn-ea"/>
                          <a:cs typeface="+mn-cs"/>
                          <a:hlinkClick r:id="rId8"/>
                        </a:rPr>
                        <a:t>janine.ward@emory.edu</a:t>
                      </a:r>
                      <a:endParaRPr lang="en-US" sz="1000"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Agilent gas chromatography/mass spectrometer and Waters high performance HPLC with fluorescence detector</a:t>
                      </a:r>
                      <a:endParaRPr lang="en-US" dirty="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Emory-Children’s Center, 3</a:t>
                      </a:r>
                      <a:r>
                        <a:rPr kumimoji="0" lang="en-US" sz="1000" u="none" strike="noStrike" kern="0" cap="none" spc="0" normalizeH="0" baseline="30000" noProof="0" dirty="0" smtClean="0">
                          <a:ln>
                            <a:noFill/>
                          </a:ln>
                          <a:effectLst/>
                          <a:uLnTx/>
                          <a:uFillTx/>
                        </a:rPr>
                        <a:t>rd</a:t>
                      </a:r>
                      <a:r>
                        <a:rPr kumimoji="0" lang="en-US" sz="1000" u="none" strike="noStrike" kern="0" cap="none" spc="0" normalizeH="0" baseline="0" noProof="0" dirty="0" smtClean="0">
                          <a:ln>
                            <a:noFill/>
                          </a:ln>
                          <a:effectLst/>
                          <a:uLnTx/>
                          <a:uFillTx/>
                        </a:rPr>
                        <a:t> Floor Lab</a:t>
                      </a:r>
                      <a:endParaRPr kumimoji="0" lang="en-US" sz="1800" u="none" strike="noStrike" kern="0" cap="none" spc="0" normalizeH="0" baseline="0" noProof="0" dirty="0" smtClean="0">
                        <a:ln>
                          <a:noFill/>
                        </a:ln>
                        <a:effectLst/>
                        <a:uLnTx/>
                        <a:uFillTx/>
                      </a:endParaRPr>
                    </a:p>
                    <a:p>
                      <a:pPr marL="0" marR="0" lvl="0" indent="0" algn="l" defTabSz="914400" rtl="0" eaLnBrk="1" fontAlgn="auto" latinLnBrk="0" hangingPunct="1">
                        <a:lnSpc>
                          <a:spcPct val="100000"/>
                        </a:lnSpc>
                        <a:spcBef>
                          <a:spcPts val="0"/>
                        </a:spcBef>
                        <a:spcAft>
                          <a:spcPts val="0"/>
                        </a:spcAft>
                        <a:buClrTx/>
                        <a:buSzTx/>
                        <a:buFont typeface="Wingdings" pitchFamily="2" charset="2"/>
                        <a:buNone/>
                        <a:tabLst/>
                        <a:defRPr/>
                      </a:pPr>
                      <a:endParaRPr lang="en-US" sz="1000" dirty="0"/>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dirty="0" smtClean="0"/>
                        <a:t>This cores analyzes markers of oxidative stress and markers of alcohol exposure. Speak to Scientific Director about other chromatography/mass spec assays available.</a:t>
                      </a:r>
                      <a:endParaRPr lang="en-US" sz="1000" dirty="0"/>
                    </a:p>
                  </a:txBody>
                  <a:tcPr>
                    <a:solidFill>
                      <a:schemeClr val="tx2">
                        <a:lumMod val="40000"/>
                        <a:lumOff val="60000"/>
                        <a:alpha val="50196"/>
                      </a:schemeClr>
                    </a:solidFill>
                  </a:tcPr>
                </a:tc>
              </a:tr>
              <a:tr h="175031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smtClean="0">
                          <a:hlinkClick r:id="rId9"/>
                        </a:rPr>
                        <a:t>Cardiovascular Imaging Research Core (CIRC)</a:t>
                      </a:r>
                      <a:endParaRPr lang="en-US" sz="1200" b="1" dirty="0" smtClean="0"/>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err="1" smtClean="0">
                          <a:ln>
                            <a:noFill/>
                          </a:ln>
                          <a:effectLst/>
                          <a:uLnTx/>
                          <a:uFillTx/>
                        </a:rPr>
                        <a:t>Ritu</a:t>
                      </a:r>
                      <a:r>
                        <a:rPr kumimoji="0" lang="en-US" sz="1000" u="none" strike="noStrike" kern="0" cap="none" spc="0" normalizeH="0" baseline="0" noProof="0" dirty="0" smtClean="0">
                          <a:ln>
                            <a:noFill/>
                          </a:ln>
                          <a:effectLst/>
                          <a:uLnTx/>
                          <a:uFillTx/>
                        </a:rPr>
                        <a:t> </a:t>
                      </a:r>
                      <a:r>
                        <a:rPr kumimoji="0" lang="en-US" sz="1000" u="none" strike="noStrike" kern="0" cap="none" spc="0" normalizeH="0" baseline="0" noProof="0" dirty="0" err="1" smtClean="0">
                          <a:ln>
                            <a:noFill/>
                          </a:ln>
                          <a:effectLst/>
                          <a:uLnTx/>
                          <a:uFillTx/>
                        </a:rPr>
                        <a:t>Sachdeva</a:t>
                      </a:r>
                      <a:r>
                        <a:rPr kumimoji="0" lang="en-US" sz="1000" u="none" strike="noStrike" kern="0" cap="none" spc="0" normalizeH="0" baseline="0" noProof="0" dirty="0" smtClean="0">
                          <a:ln>
                            <a:noFill/>
                          </a:ln>
                          <a:effectLst/>
                          <a:uLnTx/>
                          <a:uFillTx/>
                        </a:rPr>
                        <a:t>, MD</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hlinkClick r:id="rId10"/>
                        </a:rPr>
                        <a:t>sachdevar@kidsheart.com</a:t>
                      </a:r>
                      <a:endParaRPr kumimoji="0" lang="en-US" sz="1000" u="none" strike="noStrike" kern="0" cap="none" spc="0" normalizeH="0" baseline="0" noProof="0" dirty="0" smtClean="0">
                        <a:ln>
                          <a:noFill/>
                        </a:ln>
                        <a:effectLst/>
                        <a:uLnTx/>
                        <a:uFillTx/>
                      </a:endParaRP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404-785-CIRC</a:t>
                      </a:r>
                      <a:endParaRPr kumimoji="0" lang="en-US" sz="1000" b="0" i="0" u="none" strike="noStrike" kern="0" cap="none" spc="0" normalizeH="0" baseline="0" noProof="0" dirty="0" smtClean="0">
                        <a:ln>
                          <a:noFill/>
                        </a:ln>
                        <a:solidFill>
                          <a:sysClr val="windowText" lastClr="000000"/>
                        </a:solidFill>
                        <a:effectLst/>
                        <a:uLnTx/>
                        <a:uFillTx/>
                      </a:endParaRPr>
                    </a:p>
                  </a:txBody>
                  <a:tcPr>
                    <a:solidFill>
                      <a:schemeClr val="tx2">
                        <a:lumMod val="40000"/>
                        <a:lumOff val="60000"/>
                        <a:alpha val="50196"/>
                      </a:schemeClr>
                    </a:solidFill>
                  </a:tcPr>
                </a:tc>
                <a:tc>
                  <a: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rPr>
                        <a:t>Heather Freidman</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smtClean="0">
                          <a:ln>
                            <a:noFill/>
                          </a:ln>
                          <a:solidFill>
                            <a:prstClr val="black"/>
                          </a:solidFill>
                          <a:effectLst/>
                          <a:uLnTx/>
                          <a:uFillTx/>
                          <a:latin typeface="+mn-lt"/>
                          <a:ea typeface="+mn-ea"/>
                          <a:cs typeface="+mn-cs"/>
                          <a:hlinkClick r:id="rId11"/>
                        </a:rPr>
                        <a:t>Heather.friedman@choa.org</a:t>
                      </a:r>
                      <a:r>
                        <a:rPr kumimoji="0" lang="en-US" sz="1000" b="0" i="0" u="none" strike="noStrike" kern="1200" cap="none" spc="0" normalizeH="0" baseline="0" noProof="0" dirty="0" smtClean="0">
                          <a:ln>
                            <a:noFill/>
                          </a:ln>
                          <a:solidFill>
                            <a:prstClr val="black"/>
                          </a:solidFill>
                          <a:effectLst/>
                          <a:uLnTx/>
                          <a:uFillTx/>
                          <a:latin typeface="+mn-lt"/>
                          <a:ea typeface="+mn-ea"/>
                          <a:cs typeface="+mn-cs"/>
                        </a:rPr>
                        <a:t> </a:t>
                      </a:r>
                    </a:p>
                    <a:p>
                      <a:endParaRPr lang="en-US" sz="1200" kern="1200" dirty="0" smtClean="0"/>
                    </a:p>
                    <a:p>
                      <a:endParaRPr lang="en-US" sz="1200" kern="1200" dirty="0" smtClean="0">
                        <a:solidFill>
                          <a:schemeClr val="dk1"/>
                        </a:solidFill>
                        <a:latin typeface="+mn-lt"/>
                        <a:ea typeface="+mn-ea"/>
                        <a:cs typeface="+mn-cs"/>
                      </a:endParaRPr>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-Echocardiograms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 Flow Doppler</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3-D Imaging</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Upright Bicycle </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VO2  Analysis</a:t>
                      </a:r>
                    </a:p>
                    <a:p>
                      <a:pPr marL="0" marR="0" lvl="0" indent="0" algn="l" defTabSz="914400" rtl="0" eaLnBrk="1" fontAlgn="auto" latinLnBrk="0" hangingPunct="1">
                        <a:lnSpc>
                          <a:spcPct val="100000"/>
                        </a:lnSpc>
                        <a:spcBef>
                          <a:spcPts val="0"/>
                        </a:spcBef>
                        <a:spcAft>
                          <a:spcPts val="0"/>
                        </a:spcAft>
                        <a:buClrTx/>
                        <a:buSzTx/>
                        <a:buFontTx/>
                        <a:buChar char="-"/>
                        <a:tabLst/>
                        <a:defRPr/>
                      </a:pPr>
                      <a:r>
                        <a:rPr kumimoji="0" lang="en-US" sz="1000" u="none" strike="noStrike" kern="0" cap="none" spc="0" normalizeH="0" baseline="0" noProof="0" dirty="0" smtClean="0">
                          <a:ln>
                            <a:noFill/>
                          </a:ln>
                          <a:effectLst/>
                          <a:uLnTx/>
                          <a:uFillTx/>
                        </a:rPr>
                        <a:t>Electrocardiogram</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u="none" strike="noStrike" kern="0" cap="none" spc="0" normalizeH="0" baseline="0" noProof="0" dirty="0" smtClean="0">
                          <a:ln>
                            <a:noFill/>
                          </a:ln>
                          <a:effectLst/>
                          <a:uLnTx/>
                          <a:uFillTx/>
                        </a:rPr>
                        <a:t>-Cardiac MRI</a:t>
                      </a:r>
                    </a:p>
                  </a:txBody>
                  <a:tcPr>
                    <a:solidFill>
                      <a:schemeClr val="tx2">
                        <a:lumMod val="40000"/>
                        <a:lumOff val="60000"/>
                        <a:alpha val="50196"/>
                      </a:schemeClr>
                    </a:solidFill>
                  </a:tcPr>
                </a:tc>
                <a:tc>
                  <a:txBody>
                    <a:bodyPr/>
                    <a:lstStyle/>
                    <a:p>
                      <a:r>
                        <a:rPr lang="en-US" sz="1000" kern="1200" dirty="0" smtClean="0"/>
                        <a:t>Outpatient Cardiac Services, 2</a:t>
                      </a:r>
                      <a:r>
                        <a:rPr lang="en-US" sz="1000" kern="1200" baseline="30000" dirty="0" smtClean="0"/>
                        <a:t>nd</a:t>
                      </a:r>
                      <a:r>
                        <a:rPr lang="en-US" sz="1000" kern="1200" dirty="0" smtClean="0"/>
                        <a:t> Floor, Tower 1</a:t>
                      </a:r>
                      <a:endParaRPr lang="en-US" sz="1000" dirty="0"/>
                    </a:p>
                  </a:txBody>
                  <a:tcPr>
                    <a:solidFill>
                      <a:schemeClr val="tx2">
                        <a:lumMod val="40000"/>
                        <a:lumOff val="60000"/>
                        <a:alpha val="50196"/>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000" kern="1200" dirty="0" smtClean="0"/>
                        <a:t>This core</a:t>
                      </a:r>
                      <a:r>
                        <a:rPr lang="en-US" sz="1000" kern="1200" baseline="0" dirty="0" smtClean="0"/>
                        <a:t> </a:t>
                      </a:r>
                      <a:r>
                        <a:rPr lang="en-US" sz="1000" kern="1200" dirty="0" smtClean="0"/>
                        <a:t>provides non-invasive cardiac support for investigators involved in clinical research involving infants, children and adolescents. The CIRC has dedicated space, equipment and staff to provide you with quality cardiovascular imaging data that is collected in a meticulous, systematic, detail-orientated manner. Because of our unique set-up, we are able to utilize state-of-the-art imaging modalities not typically seen in the clinical setting. </a:t>
                      </a:r>
                      <a:endParaRPr kumimoji="0" lang="en-US" sz="1000" b="0" i="0" u="none" strike="noStrike" kern="0" cap="none" spc="0" normalizeH="0" baseline="0" noProof="0" dirty="0" smtClean="0">
                        <a:ln>
                          <a:noFill/>
                        </a:ln>
                        <a:solidFill>
                          <a:sysClr val="windowText" lastClr="000000"/>
                        </a:solidFill>
                        <a:effectLst/>
                        <a:uLnTx/>
                        <a:uFillTx/>
                      </a:endParaRPr>
                    </a:p>
                  </a:txBody>
                  <a:tcPr>
                    <a:solidFill>
                      <a:schemeClr val="tx2">
                        <a:lumMod val="40000"/>
                        <a:lumOff val="60000"/>
                        <a:alpha val="50196"/>
                      </a:schemeClr>
                    </a:solidFill>
                  </a:tcPr>
                </a:tc>
              </a:tr>
            </a:tbl>
          </a:graphicData>
        </a:graphic>
      </p:graphicFrame>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8673"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May 2015</a:t>
            </a:r>
            <a:endParaRPr lang="en-US" sz="1200" dirty="0">
              <a:solidFill>
                <a:srgbClr val="898989"/>
              </a:solidFill>
              <a:latin typeface="Calibri" pitchFamily="34" charset="0"/>
            </a:endParaRPr>
          </a:p>
        </p:txBody>
      </p:sp>
      <p:sp>
        <p:nvSpPr>
          <p:cNvPr id="28674" name="Title 1"/>
          <p:cNvSpPr txBox="1">
            <a:spLocks noChangeArrowheads="1"/>
          </p:cNvSpPr>
          <p:nvPr/>
        </p:nvSpPr>
        <p:spPr bwMode="auto">
          <a:xfrm>
            <a:off x="304800" y="4114800"/>
            <a:ext cx="8229600" cy="4572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Core in Development for 2012:</a:t>
            </a:r>
            <a:endParaRPr lang="en-US" sz="2400">
              <a:solidFill>
                <a:srgbClr val="000000"/>
              </a:solidFill>
              <a:latin typeface="Calibri" pitchFamily="34" charset="0"/>
            </a:endParaRPr>
          </a:p>
        </p:txBody>
      </p:sp>
      <p:sp>
        <p:nvSpPr>
          <p:cNvPr id="28675" name="Title 1"/>
          <p:cNvSpPr txBox="1">
            <a:spLocks noChangeArrowheads="1"/>
          </p:cNvSpPr>
          <p:nvPr/>
        </p:nvSpPr>
        <p:spPr bwMode="auto">
          <a:xfrm>
            <a:off x="228600" y="0"/>
            <a:ext cx="8610600" cy="6858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Specialized Research Equipment/Service Cores</a:t>
            </a:r>
            <a:r>
              <a:rPr lang="en-US" sz="2400" b="1">
                <a:solidFill>
                  <a:srgbClr val="000000"/>
                </a:solidFill>
                <a:latin typeface="Calibri" pitchFamily="34" charset="0"/>
              </a:rPr>
              <a:t> </a:t>
            </a:r>
            <a:r>
              <a:rPr lang="en-US" sz="2400" b="1" i="1">
                <a:solidFill>
                  <a:srgbClr val="000000"/>
                </a:solidFill>
                <a:latin typeface="Calibri" pitchFamily="34" charset="0"/>
              </a:rPr>
              <a:t>(continued)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7" name="Table 6"/>
          <p:cNvGraphicFramePr>
            <a:graphicFrameLocks noGrp="1"/>
          </p:cNvGraphicFramePr>
          <p:nvPr/>
        </p:nvGraphicFramePr>
        <p:xfrm>
          <a:off x="228600" y="5105400"/>
          <a:ext cx="8763000" cy="1359603"/>
        </p:xfrm>
        <a:graphic>
          <a:graphicData uri="http://schemas.openxmlformats.org/drawingml/2006/table">
            <a:tbl>
              <a:tblPr/>
              <a:tblGrid>
                <a:gridCol w="2545851"/>
                <a:gridCol w="2482134"/>
                <a:gridCol w="3735015"/>
              </a:tblGrid>
              <a:tr h="227604">
                <a:tc>
                  <a:txBody>
                    <a:bodyPr/>
                    <a:lstStyle/>
                    <a:p>
                      <a:pPr marL="0" marR="0">
                        <a:lnSpc>
                          <a:spcPct val="115000"/>
                        </a:lnSpc>
                        <a:spcBef>
                          <a:spcPts val="0"/>
                        </a:spcBef>
                        <a:spcAft>
                          <a:spcPts val="1000"/>
                        </a:spcAft>
                      </a:pPr>
                      <a:r>
                        <a:rPr lang="en-US" sz="900" b="1" dirty="0">
                          <a:latin typeface="Calibri"/>
                          <a:ea typeface="Calibri"/>
                          <a:cs typeface="Times New Roman"/>
                        </a:rPr>
                        <a:t>CORE in Development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900" b="1" dirty="0">
                          <a:latin typeface="Calibri"/>
                          <a:ea typeface="Calibri"/>
                          <a:cs typeface="Times New Roman"/>
                        </a:rPr>
                        <a:t>EQUIPMENT/LOCATION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c>
                  <a:txBody>
                    <a:bodyPr/>
                    <a:lstStyle/>
                    <a:p>
                      <a:pPr marL="0" marR="0">
                        <a:lnSpc>
                          <a:spcPct val="115000"/>
                        </a:lnSpc>
                        <a:spcBef>
                          <a:spcPts val="0"/>
                        </a:spcBef>
                        <a:spcAft>
                          <a:spcPts val="1000"/>
                        </a:spcAft>
                      </a:pPr>
                      <a:r>
                        <a:rPr lang="en-US" sz="900" b="1" dirty="0">
                          <a:latin typeface="Calibri"/>
                          <a:ea typeface="Calibri"/>
                          <a:cs typeface="Times New Roman"/>
                        </a:rPr>
                        <a:t>DESCRIPTION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8D4C4"/>
                    </a:solidFill>
                  </a:tcPr>
                </a:tc>
              </a:tr>
              <a:tr h="1130151">
                <a:tc>
                  <a:txBody>
                    <a:bodyPr/>
                    <a:lstStyle/>
                    <a:p>
                      <a:pPr marL="0" marR="0">
                        <a:lnSpc>
                          <a:spcPct val="115000"/>
                        </a:lnSpc>
                        <a:spcBef>
                          <a:spcPts val="0"/>
                        </a:spcBef>
                        <a:spcAft>
                          <a:spcPts val="1000"/>
                        </a:spcAft>
                      </a:pPr>
                      <a:r>
                        <a:rPr lang="en-US" sz="900" u="sng" dirty="0">
                          <a:solidFill>
                            <a:srgbClr val="0000FF"/>
                          </a:solidFill>
                          <a:latin typeface="Calibri"/>
                          <a:ea typeface="Calibri"/>
                          <a:cs typeface="Times New Roman"/>
                          <a:hlinkClick r:id="rId3"/>
                        </a:rPr>
                        <a:t>Specimen Repository</a:t>
                      </a:r>
                      <a:r>
                        <a:rPr lang="en-US" sz="900" dirty="0">
                          <a:latin typeface="Calibri"/>
                          <a:ea typeface="Calibri"/>
                          <a:cs typeface="Times New Roman"/>
                        </a:rPr>
                        <a:t> </a:t>
                      </a:r>
                    </a:p>
                    <a:p>
                      <a:pPr marL="0" marR="0">
                        <a:lnSpc>
                          <a:spcPct val="115000"/>
                        </a:lnSpc>
                        <a:spcBef>
                          <a:spcPts val="0"/>
                        </a:spcBef>
                        <a:spcAft>
                          <a:spcPts val="1000"/>
                        </a:spcAft>
                      </a:pPr>
                      <a:r>
                        <a:rPr lang="en-US" sz="900" dirty="0">
                          <a:latin typeface="Calibri"/>
                          <a:ea typeface="Calibri"/>
                          <a:cs typeface="Times New Roman"/>
                        </a:rPr>
                        <a:t>(which will enhance the Specimen Processing Core)</a:t>
                      </a:r>
                      <a:r>
                        <a:rPr lang="en-US" sz="900" i="1" dirty="0">
                          <a:latin typeface="Calibri"/>
                          <a:ea typeface="Calibri"/>
                          <a:cs typeface="Times New Roman"/>
                        </a:rPr>
                        <a:t> </a:t>
                      </a:r>
                      <a:endParaRPr lang="en-US" sz="900" dirty="0">
                        <a:latin typeface="Calibri"/>
                        <a:ea typeface="Calibri"/>
                        <a:cs typeface="Times New Roman"/>
                      </a:endParaRP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nSpc>
                          <a:spcPct val="115000"/>
                        </a:lnSpc>
                        <a:spcBef>
                          <a:spcPts val="0"/>
                        </a:spcBef>
                        <a:spcAft>
                          <a:spcPts val="1000"/>
                        </a:spcAft>
                      </a:pPr>
                      <a:r>
                        <a:rPr lang="en-US" sz="900">
                          <a:latin typeface="Calibri"/>
                          <a:ea typeface="Calibri"/>
                          <a:cs typeface="Times New Roman"/>
                        </a:rPr>
                        <a:t>LIMS, freezers (-80, LN2)</a:t>
                      </a:r>
                    </a:p>
                    <a:p>
                      <a:pPr marL="0" marR="0">
                        <a:lnSpc>
                          <a:spcPct val="115000"/>
                        </a:lnSpc>
                        <a:spcBef>
                          <a:spcPts val="0"/>
                        </a:spcBef>
                        <a:spcAft>
                          <a:spcPts val="1000"/>
                        </a:spcAft>
                      </a:pPr>
                      <a:r>
                        <a:rPr lang="en-US" sz="900">
                          <a:latin typeface="Calibri"/>
                          <a:ea typeface="Calibri"/>
                          <a:cs typeface="Times New Roman"/>
                        </a:rPr>
                        <a:t>Sync with freezer space in new building; temporary space until then being identified</a:t>
                      </a: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c>
                  <a:txBody>
                    <a:bodyPr/>
                    <a:lstStyle/>
                    <a:p>
                      <a:pPr marL="0" marR="0">
                        <a:lnSpc>
                          <a:spcPct val="115000"/>
                        </a:lnSpc>
                        <a:spcBef>
                          <a:spcPts val="0"/>
                        </a:spcBef>
                        <a:spcAft>
                          <a:spcPts val="1000"/>
                        </a:spcAft>
                      </a:pPr>
                      <a:r>
                        <a:rPr lang="en-US" sz="900" dirty="0">
                          <a:latin typeface="Calibri"/>
                          <a:ea typeface="Calibri"/>
                          <a:cs typeface="Times New Roman"/>
                        </a:rPr>
                        <a:t>The specimen repository will offer organized storage of blood and body fluids and nucleic acids. Tissue repository services are under further discussion. Specimen processing can be coordinated to link with the specimen repository. Bar-coded standard vial storage and a dedicated LIMS will offer automated tracking and organized retrieval of specimens. </a:t>
                      </a:r>
                    </a:p>
                  </a:txBody>
                  <a:tcPr marL="71718" marR="71718" marT="35859" marB="35859">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7E7E7"/>
                    </a:solidFill>
                  </a:tcPr>
                </a:tc>
              </a:tr>
            </a:tbl>
          </a:graphicData>
        </a:graphic>
      </p:graphicFrame>
      <p:graphicFrame>
        <p:nvGraphicFramePr>
          <p:cNvPr id="8" name="Table 7"/>
          <p:cNvGraphicFramePr>
            <a:graphicFrameLocks noGrp="1"/>
          </p:cNvGraphicFramePr>
          <p:nvPr>
            <p:extLst>
              <p:ext uri="{D42A27DB-BD31-4B8C-83A1-F6EECF244321}">
                <p14:modId xmlns:p14="http://schemas.microsoft.com/office/powerpoint/2010/main" val="2306778358"/>
              </p:ext>
            </p:extLst>
          </p:nvPr>
        </p:nvGraphicFramePr>
        <p:xfrm>
          <a:off x="184870" y="758825"/>
          <a:ext cx="8763001" cy="4090294"/>
        </p:xfrm>
        <a:graphic>
          <a:graphicData uri="http://schemas.openxmlformats.org/drawingml/2006/table">
            <a:tbl>
              <a:tblPr>
                <a:tableStyleId>{35758FB7-9AC5-4552-8A53-C91805E547FA}</a:tableStyleId>
              </a:tblPr>
              <a:tblGrid>
                <a:gridCol w="1115291"/>
                <a:gridCol w="1025923"/>
                <a:gridCol w="1255316"/>
                <a:gridCol w="1767381"/>
                <a:gridCol w="769881"/>
                <a:gridCol w="2829209"/>
              </a:tblGrid>
              <a:tr h="353006">
                <a:tc>
                  <a:txBody>
                    <a:bodyPr/>
                    <a:lstStyle/>
                    <a:p>
                      <a:pPr marL="0" marR="0">
                        <a:lnSpc>
                          <a:spcPct val="115000"/>
                        </a:lnSpc>
                        <a:spcBef>
                          <a:spcPts val="0"/>
                        </a:spcBef>
                        <a:spcAft>
                          <a:spcPts val="1000"/>
                        </a:spcAft>
                      </a:pPr>
                      <a:r>
                        <a:rPr lang="en-US" sz="1050" dirty="0"/>
                        <a:t>CORE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SCIENTIFIC DIRECTOR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TECHNICAL DIRECTOR/CONTACT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EQUIPMENT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LOCATION </a:t>
                      </a:r>
                      <a:endParaRPr lang="en-US" sz="1050" dirty="0">
                        <a:latin typeface="Calibri"/>
                        <a:ea typeface="Calibri"/>
                        <a:cs typeface="Times New Roman"/>
                      </a:endParaRPr>
                    </a:p>
                  </a:txBody>
                  <a:tcPr marL="13005" marR="13005" marT="6503" marB="6503">
                    <a:solidFill>
                      <a:schemeClr val="bg2">
                        <a:lumMod val="90000"/>
                      </a:schemeClr>
                    </a:solidFill>
                  </a:tcPr>
                </a:tc>
                <a:tc>
                  <a:txBody>
                    <a:bodyPr/>
                    <a:lstStyle/>
                    <a:p>
                      <a:pPr marL="0" marR="0">
                        <a:lnSpc>
                          <a:spcPct val="115000"/>
                        </a:lnSpc>
                        <a:spcBef>
                          <a:spcPts val="0"/>
                        </a:spcBef>
                        <a:spcAft>
                          <a:spcPts val="1000"/>
                        </a:spcAft>
                      </a:pPr>
                      <a:r>
                        <a:rPr lang="en-US" sz="1050" dirty="0"/>
                        <a:t>SERVICES </a:t>
                      </a:r>
                      <a:endParaRPr lang="en-US" sz="1050" dirty="0">
                        <a:latin typeface="Calibri"/>
                        <a:ea typeface="Calibri"/>
                        <a:cs typeface="Times New Roman"/>
                      </a:endParaRPr>
                    </a:p>
                  </a:txBody>
                  <a:tcPr marL="13005" marR="13005" marT="6503" marB="6503">
                    <a:solidFill>
                      <a:schemeClr val="bg2">
                        <a:lumMod val="90000"/>
                      </a:schemeClr>
                    </a:solidFill>
                  </a:tcPr>
                </a:tc>
              </a:tr>
              <a:tr h="531602">
                <a:tc>
                  <a:txBody>
                    <a:bodyPr/>
                    <a:lstStyle/>
                    <a:p>
                      <a:pPr marL="0" marR="0">
                        <a:lnSpc>
                          <a:spcPct val="100000"/>
                        </a:lnSpc>
                        <a:spcBef>
                          <a:spcPts val="0"/>
                        </a:spcBef>
                        <a:spcAft>
                          <a:spcPts val="1000"/>
                        </a:spcAft>
                      </a:pPr>
                      <a:r>
                        <a:rPr lang="en-US" sz="800" u="sng" dirty="0">
                          <a:hlinkClick r:id="rId4"/>
                        </a:rPr>
                        <a:t>Flow </a:t>
                      </a:r>
                      <a:r>
                        <a:rPr lang="en-US" sz="800" u="sng" dirty="0" smtClean="0">
                          <a:hlinkClick r:id="rId4"/>
                        </a:rPr>
                        <a:t>Cytometry/Cell </a:t>
                      </a:r>
                      <a:r>
                        <a:rPr lang="en-US" sz="800" u="sng" dirty="0">
                          <a:hlinkClick r:id="rId4"/>
                        </a:rPr>
                        <a:t>Sorting</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David Archer </a:t>
                      </a:r>
                      <a:r>
                        <a:rPr lang="en-US" sz="800" u="sng" dirty="0">
                          <a:hlinkClick r:id="rId5"/>
                        </a:rPr>
                        <a:t>darcher@emory.edu</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smtClean="0"/>
                        <a:t>Technical Director for Core: Aaron </a:t>
                      </a:r>
                      <a:r>
                        <a:rPr lang="en-US" sz="800" dirty="0"/>
                        <a:t>Rae </a:t>
                      </a:r>
                      <a:r>
                        <a:rPr lang="en-US" sz="800" u="sng" dirty="0">
                          <a:hlinkClick r:id="rId6"/>
                        </a:rPr>
                        <a:t>aaron.j.rae@emory.edu</a:t>
                      </a:r>
                      <a:r>
                        <a:rPr lang="en-US" sz="800" dirty="0"/>
                        <a:t> </a:t>
                      </a:r>
                      <a:endParaRPr lang="en-US" sz="800" dirty="0" smtClean="0"/>
                    </a:p>
                    <a:p>
                      <a:pPr marL="0" marR="0">
                        <a:lnSpc>
                          <a:spcPct val="100000"/>
                        </a:lnSpc>
                        <a:spcBef>
                          <a:spcPts val="0"/>
                        </a:spcBef>
                        <a:spcAft>
                          <a:spcPts val="1000"/>
                        </a:spcAft>
                      </a:pPr>
                      <a:r>
                        <a:rPr lang="en-US" sz="800" dirty="0" smtClean="0">
                          <a:latin typeface="+mn-lt"/>
                          <a:ea typeface="Calibri"/>
                          <a:cs typeface="Times New Roman"/>
                        </a:rPr>
                        <a:t>Immunology services are overseen by </a:t>
                      </a:r>
                      <a:r>
                        <a:rPr lang="en-US" sz="800" dirty="0" err="1" smtClean="0">
                          <a:latin typeface="+mn-lt"/>
                          <a:ea typeface="Calibri"/>
                          <a:cs typeface="Times New Roman"/>
                        </a:rPr>
                        <a:t>Karnail</a:t>
                      </a:r>
                      <a:r>
                        <a:rPr lang="en-US" sz="800" dirty="0" smtClean="0">
                          <a:latin typeface="+mn-lt"/>
                          <a:ea typeface="Calibri"/>
                          <a:cs typeface="Times New Roman"/>
                        </a:rPr>
                        <a:t> Singh,</a:t>
                      </a:r>
                      <a:r>
                        <a:rPr lang="en-US" sz="800" baseline="0" dirty="0" smtClean="0">
                          <a:latin typeface="+mn-lt"/>
                          <a:ea typeface="Calibri"/>
                          <a:cs typeface="Times New Roman"/>
                        </a:rPr>
                        <a:t> PhD </a:t>
                      </a:r>
                      <a:r>
                        <a:rPr lang="en-US" sz="800" dirty="0" smtClean="0">
                          <a:latin typeface="+mn-lt"/>
                          <a:ea typeface="Calibri"/>
                          <a:cs typeface="Times New Roman"/>
                          <a:hlinkClick r:id="rId7"/>
                        </a:rPr>
                        <a:t>mailto:ksingh6@emory.edu</a:t>
                      </a:r>
                      <a:r>
                        <a:rPr lang="en-US" sz="800" dirty="0" smtClean="0">
                          <a:latin typeface="+mn-lt"/>
                          <a:ea typeface="Calibri"/>
                          <a:cs typeface="Times New Roman"/>
                        </a:rPr>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err="1"/>
                        <a:t>FACSCanto</a:t>
                      </a:r>
                      <a:r>
                        <a:rPr lang="en-US" sz="800" dirty="0"/>
                        <a:t>, LSRII, </a:t>
                      </a:r>
                      <a:r>
                        <a:rPr lang="en-US" sz="800" dirty="0" err="1"/>
                        <a:t>FACSAria</a:t>
                      </a:r>
                      <a:r>
                        <a:rPr lang="en-US" sz="800" dirty="0"/>
                        <a:t>, </a:t>
                      </a:r>
                      <a:r>
                        <a:rPr lang="en-US" sz="800" dirty="0" err="1"/>
                        <a:t>AutoMACS</a:t>
                      </a:r>
                      <a:r>
                        <a:rPr lang="en-US" sz="800" dirty="0"/>
                        <a:t> </a:t>
                      </a:r>
                      <a:endParaRPr lang="en-US" sz="800" dirty="0" smtClean="0"/>
                    </a:p>
                    <a:p>
                      <a:pPr marL="0" marR="0" indent="0" defTabSz="914400" eaLnBrk="1" fontAlgn="auto" latinLnBrk="0" hangingPunct="1">
                        <a:lnSpc>
                          <a:spcPct val="100000"/>
                        </a:lnSpc>
                        <a:spcBef>
                          <a:spcPts val="0"/>
                        </a:spcBef>
                        <a:spcAft>
                          <a:spcPts val="1000"/>
                        </a:spcAft>
                        <a:buClrTx/>
                        <a:buSzTx/>
                        <a:buFontTx/>
                        <a:buNone/>
                        <a:tabLst/>
                        <a:defRPr/>
                      </a:pPr>
                      <a:r>
                        <a:rPr lang="en-US" sz="800" dirty="0" smtClean="0"/>
                        <a:t>Specimen processing (hood, centrifuges, Coulter counter), Zeiss ELISPOT reader, ELISAs, assay design for intracellular cytokine staining (ICS), </a:t>
                      </a:r>
                      <a:r>
                        <a:rPr lang="en-US" sz="800" dirty="0" err="1" smtClean="0"/>
                        <a:t>luminex</a:t>
                      </a:r>
                      <a:r>
                        <a:rPr lang="en-US" sz="800" dirty="0" smtClean="0"/>
                        <a:t> 200 assays for protein quantitation, real-time PCR </a:t>
                      </a:r>
                      <a:endParaRPr lang="en-US" sz="800" dirty="0" smtClean="0">
                        <a:latin typeface="+mn-lt"/>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Health Sciences Research Building, E-362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This core offers access to several state of the art analytical flow cytometers as well as high-speed cell sorting. We also offer training as well as expert help to enable our users to improve the quality and scope of their research. </a:t>
                      </a:r>
                      <a:endParaRPr lang="en-US" sz="800" dirty="0" smtClean="0"/>
                    </a:p>
                    <a:p>
                      <a:pPr marL="0" marR="0">
                        <a:lnSpc>
                          <a:spcPct val="100000"/>
                        </a:lnSpc>
                        <a:spcBef>
                          <a:spcPts val="0"/>
                        </a:spcBef>
                        <a:spcAft>
                          <a:spcPts val="1000"/>
                        </a:spcAft>
                      </a:pPr>
                      <a:r>
                        <a:rPr lang="en-US" sz="800" dirty="0" smtClean="0"/>
                        <a:t>In addition, this core provides equipment and technical expertise for the performance of immunologic assays and diagnostic assays for infectious pathogens. Our mission is to enhance the ability of investigators at Children’s and affiliated institutions to perform research in the areas of immunology, vaccine testing, and infectious diseases</a:t>
                      </a:r>
                      <a:endParaRPr lang="en-US" sz="800" dirty="0">
                        <a:latin typeface="Calibri"/>
                        <a:ea typeface="Calibri"/>
                        <a:cs typeface="Times New Roman"/>
                      </a:endParaRPr>
                    </a:p>
                  </a:txBody>
                  <a:tcPr marL="13005" marR="13005" marT="6503" marB="6503">
                    <a:solidFill>
                      <a:srgbClr val="B4BCCA">
                        <a:alpha val="50196"/>
                      </a:srgbClr>
                    </a:solidFill>
                  </a:tcPr>
                </a:tc>
              </a:tr>
              <a:tr h="2350036">
                <a:tc>
                  <a:txBody>
                    <a:bodyPr/>
                    <a:lstStyle/>
                    <a:p>
                      <a:pPr marL="0" marR="0">
                        <a:lnSpc>
                          <a:spcPct val="100000"/>
                        </a:lnSpc>
                        <a:spcBef>
                          <a:spcPts val="0"/>
                        </a:spcBef>
                        <a:spcAft>
                          <a:spcPts val="1000"/>
                        </a:spcAft>
                      </a:pPr>
                      <a:r>
                        <a:rPr lang="en-US" sz="800" u="sng" dirty="0" smtClean="0">
                          <a:hlinkClick r:id="rId8"/>
                        </a:rPr>
                        <a:t>Medical Imaging Resources</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u="sng" dirty="0">
                          <a:hlinkClick r:id="rId9"/>
                        </a:rPr>
                        <a:t>Radiologists </a:t>
                      </a:r>
                      <a:r>
                        <a:rPr lang="en-US" sz="800" dirty="0"/>
                        <a:t>at Children's are board certified with additional training in pediatric imaging and are available for consultation upon request.</a:t>
                      </a:r>
                    </a:p>
                    <a:p>
                      <a:pPr marL="0" marR="0">
                        <a:lnSpc>
                          <a:spcPct val="100000"/>
                        </a:lnSpc>
                        <a:spcBef>
                          <a:spcPts val="0"/>
                        </a:spcBef>
                        <a:spcAft>
                          <a:spcPts val="1000"/>
                        </a:spcAft>
                      </a:pPr>
                      <a:r>
                        <a:rPr lang="en-US" sz="800" dirty="0"/>
                        <a:t>This operation also includes </a:t>
                      </a:r>
                      <a:r>
                        <a:rPr lang="en-US" sz="800" u="sng" dirty="0">
                          <a:hlinkClick r:id="rId10"/>
                        </a:rPr>
                        <a:t>physicists with imaging expertise and other staff experts.</a:t>
                      </a:r>
                      <a:r>
                        <a:rPr lang="en-US" sz="800" dirty="0"/>
                        <a:t>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Melinda </a:t>
                      </a:r>
                      <a:r>
                        <a:rPr lang="en-US" sz="800" dirty="0" smtClean="0"/>
                        <a:t> Wilkerson, </a:t>
                      </a:r>
                      <a:r>
                        <a:rPr lang="en-US" sz="800" dirty="0"/>
                        <a:t>RN, BSN, CCRC </a:t>
                      </a:r>
                      <a:r>
                        <a:rPr lang="en-US" sz="800" u="sng" dirty="0" smtClean="0"/>
                        <a:t>melinda.wilkerson@choa.org</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a:t>• Access to clinical CT (4), PET (1), Bone Densitometry (2), Fluoroscopy (8), Nuclear Medicine (4), Ultrasound (9) and X-ray.</a:t>
                      </a:r>
                      <a:br>
                        <a:rPr lang="en-US" sz="800" dirty="0"/>
                      </a:br>
                      <a:r>
                        <a:rPr lang="en-US" sz="800" dirty="0"/>
                        <a:t>• Access to 6 clinical MRI scanners including a 1.0T </a:t>
                      </a:r>
                      <a:r>
                        <a:rPr lang="en-US" sz="800" dirty="0" err="1"/>
                        <a:t>intraoperative</a:t>
                      </a:r>
                      <a:r>
                        <a:rPr lang="en-US" sz="800" dirty="0"/>
                        <a:t>, 1.5T and 3T systems.</a:t>
                      </a:r>
                      <a:br>
                        <a:rPr lang="en-US" sz="800" dirty="0"/>
                      </a:br>
                      <a:r>
                        <a:rPr lang="en-US" sz="800" dirty="0"/>
                        <a:t>• Access to 2 fMRI systems.</a:t>
                      </a:r>
                      <a:br>
                        <a:rPr lang="en-US" sz="800" dirty="0"/>
                      </a:br>
                      <a:r>
                        <a:rPr lang="en-US" sz="800" dirty="0"/>
                        <a:t>• Sedation Services</a:t>
                      </a:r>
                      <a:br>
                        <a:rPr lang="en-US" sz="800" dirty="0"/>
                      </a:br>
                      <a:r>
                        <a:rPr lang="en-US" sz="800" dirty="0"/>
                        <a:t>• Access to radiology investigators specializing in radiology, </a:t>
                      </a:r>
                      <a:r>
                        <a:rPr lang="en-US" sz="800" dirty="0" err="1"/>
                        <a:t>neuroradiology</a:t>
                      </a:r>
                      <a:r>
                        <a:rPr lang="en-US" sz="800" dirty="0"/>
                        <a:t> and interventional radiology.</a:t>
                      </a:r>
                      <a:br>
                        <a:rPr lang="en-US" sz="800" dirty="0"/>
                      </a:br>
                      <a:r>
                        <a:rPr lang="en-US" sz="800" dirty="0"/>
                        <a:t>• Access to MRI physicists (3).</a:t>
                      </a:r>
                      <a:br>
                        <a:rPr lang="en-US" sz="800" dirty="0"/>
                      </a:br>
                      <a:r>
                        <a:rPr lang="en-US" sz="800" dirty="0"/>
                        <a:t>• Access to research professionals including administrators and research coordinators.</a:t>
                      </a:r>
                      <a:br>
                        <a:rPr lang="en-US" sz="800" dirty="0"/>
                      </a:br>
                      <a:r>
                        <a:rPr lang="en-US" sz="800" dirty="0"/>
                        <a:t>• Administrative services including scheduling, archival of images </a:t>
                      </a:r>
                      <a:endParaRPr lang="en-US" sz="800" dirty="0">
                        <a:latin typeface="Calibri"/>
                        <a:ea typeface="Calibri"/>
                        <a:cs typeface="Times New Roman"/>
                      </a:endParaRPr>
                    </a:p>
                  </a:txBody>
                  <a:tcPr marL="13005" marR="13005" marT="6503" marB="6503">
                    <a:solidFill>
                      <a:srgbClr val="B4BCCA">
                        <a:alpha val="50196"/>
                      </a:srgbClr>
                    </a:solidFill>
                  </a:tcPr>
                </a:tc>
                <a:tc>
                  <a:txBody>
                    <a:bodyPr/>
                    <a:lstStyle/>
                    <a:p>
                      <a:pPr>
                        <a:lnSpc>
                          <a:spcPct val="100000"/>
                        </a:lnSpc>
                      </a:pPr>
                      <a:endParaRPr lang="en-US" sz="800" dirty="0"/>
                    </a:p>
                  </a:txBody>
                  <a:tcPr marL="13005" marR="13005" marT="6503" marB="6503">
                    <a:solidFill>
                      <a:srgbClr val="B4BCCA">
                        <a:alpha val="50196"/>
                      </a:srgbClr>
                    </a:solidFill>
                  </a:tcPr>
                </a:tc>
                <a:tc>
                  <a:txBody>
                    <a:bodyPr/>
                    <a:lstStyle/>
                    <a:p>
                      <a:pPr marL="0" marR="0">
                        <a:lnSpc>
                          <a:spcPct val="100000"/>
                        </a:lnSpc>
                        <a:spcBef>
                          <a:spcPts val="0"/>
                        </a:spcBef>
                        <a:spcAft>
                          <a:spcPts val="1000"/>
                        </a:spcAft>
                      </a:pPr>
                      <a:r>
                        <a:rPr lang="en-US" sz="800" dirty="0" smtClean="0"/>
                        <a:t>We provide a cross-disciplinary scientific, administrative, and educational home for imaging science through the Emory Center for Systems Imaging (CSI) and the Pediatric Imaging Research Core (PIRC) at Children's Healthcare of Atlanta.</a:t>
                      </a:r>
                    </a:p>
                    <a:p>
                      <a:pPr marL="0" marR="0">
                        <a:lnSpc>
                          <a:spcPct val="100000"/>
                        </a:lnSpc>
                        <a:spcBef>
                          <a:spcPts val="0"/>
                        </a:spcBef>
                        <a:spcAft>
                          <a:spcPts val="1000"/>
                        </a:spcAft>
                      </a:pPr>
                      <a:r>
                        <a:rPr lang="en-US" sz="800" dirty="0" smtClean="0">
                          <a:latin typeface="Calibri"/>
                          <a:ea typeface="Calibri"/>
                          <a:cs typeface="Times New Roman"/>
                          <a:hlinkClick r:id="rId11"/>
                        </a:rPr>
                        <a:t>Inpatient Imaging Resources</a:t>
                      </a:r>
                      <a:endParaRPr lang="en-US" sz="800" dirty="0" smtClean="0">
                        <a:latin typeface="Calibri"/>
                        <a:ea typeface="Calibri"/>
                        <a:cs typeface="Times New Roman"/>
                      </a:endParaRPr>
                    </a:p>
                    <a:p>
                      <a:pPr marL="0" marR="0">
                        <a:lnSpc>
                          <a:spcPct val="100000"/>
                        </a:lnSpc>
                        <a:spcBef>
                          <a:spcPts val="0"/>
                        </a:spcBef>
                        <a:spcAft>
                          <a:spcPts val="1000"/>
                        </a:spcAft>
                      </a:pPr>
                      <a:r>
                        <a:rPr lang="en-US" sz="800" dirty="0" smtClean="0">
                          <a:latin typeface="Calibri"/>
                          <a:ea typeface="Calibri"/>
                          <a:cs typeface="Times New Roman"/>
                          <a:hlinkClick r:id="rId12"/>
                        </a:rPr>
                        <a:t>Outpatient Imaging Resources</a:t>
                      </a:r>
                      <a:endParaRPr lang="en-US" sz="800" dirty="0">
                        <a:latin typeface="Calibri"/>
                        <a:ea typeface="Calibri"/>
                        <a:cs typeface="Times New Roman"/>
                      </a:endParaRPr>
                    </a:p>
                  </a:txBody>
                  <a:tcPr marL="13005" marR="13005" marT="6503" marB="6503">
                    <a:solidFill>
                      <a:srgbClr val="B4BCCA">
                        <a:alpha val="50196"/>
                      </a:srgbClr>
                    </a:solidFill>
                  </a:tcPr>
                </a:tc>
              </a:tr>
            </a:tbl>
          </a:graphicData>
        </a:graphic>
      </p:graphicFrame>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30721" name="Footer Placeholder 1"/>
          <p:cNvSpPr txBox="1">
            <a:spLocks noChangeArrowheads="1"/>
          </p:cNvSpPr>
          <p:nvPr/>
        </p:nvSpPr>
        <p:spPr bwMode="auto">
          <a:xfrm>
            <a:off x="3124200" y="6492875"/>
            <a:ext cx="2895600" cy="365125"/>
          </a:xfrm>
          <a:prstGeom prst="rect">
            <a:avLst/>
          </a:prstGeom>
          <a:noFill/>
          <a:ln w="9525">
            <a:noFill/>
            <a:miter lim="800000"/>
            <a:headEnd/>
            <a:tailEnd/>
          </a:ln>
        </p:spPr>
        <p:txBody>
          <a:bodyPr anchor="ctr" anchorCtr="1"/>
          <a:lstStyle/>
          <a:p>
            <a:pPr algn="ctr"/>
            <a:r>
              <a:rPr lang="en-US" sz="1200" dirty="0">
                <a:solidFill>
                  <a:srgbClr val="898989"/>
                </a:solidFill>
                <a:latin typeface="Calibri" pitchFamily="34" charset="0"/>
              </a:rPr>
              <a:t>Research Update </a:t>
            </a:r>
            <a:r>
              <a:rPr lang="en-US" sz="1200" dirty="0" smtClean="0">
                <a:solidFill>
                  <a:srgbClr val="898989"/>
                </a:solidFill>
                <a:latin typeface="Calibri" pitchFamily="34" charset="0"/>
              </a:rPr>
              <a:t>May 2015</a:t>
            </a:r>
            <a:endParaRPr lang="en-US" sz="1200" dirty="0">
              <a:solidFill>
                <a:srgbClr val="898989"/>
              </a:solidFill>
              <a:latin typeface="Calibri" pitchFamily="34" charset="0"/>
            </a:endParaRPr>
          </a:p>
        </p:txBody>
      </p:sp>
      <p:sp>
        <p:nvSpPr>
          <p:cNvPr id="30722" name="Title 1"/>
          <p:cNvSpPr txBox="1">
            <a:spLocks noChangeArrowheads="1"/>
          </p:cNvSpPr>
          <p:nvPr/>
        </p:nvSpPr>
        <p:spPr bwMode="auto">
          <a:xfrm>
            <a:off x="228600" y="152400"/>
            <a:ext cx="8610600" cy="685800"/>
          </a:xfrm>
          <a:prstGeom prst="rect">
            <a:avLst/>
          </a:prstGeom>
          <a:noFill/>
          <a:ln w="9525">
            <a:noFill/>
            <a:miter lim="800000"/>
            <a:headEnd/>
            <a:tailEnd/>
          </a:ln>
        </p:spPr>
        <p:txBody>
          <a:bodyPr anchorCtr="1"/>
          <a:lstStyle/>
          <a:p>
            <a:pPr algn="ctr"/>
            <a:r>
              <a:rPr lang="en-US" sz="2400" b="1" u="sng">
                <a:solidFill>
                  <a:srgbClr val="000000"/>
                </a:solidFill>
                <a:latin typeface="Calibri" pitchFamily="34" charset="0"/>
              </a:rPr>
              <a:t>Partnership Core</a:t>
            </a:r>
            <a:r>
              <a:rPr lang="en-US" sz="2400" b="1" i="1">
                <a:solidFill>
                  <a:srgbClr val="000000"/>
                </a:solidFill>
                <a:latin typeface="Calibri" pitchFamily="34" charset="0"/>
              </a:rPr>
              <a:t> </a:t>
            </a:r>
            <a:r>
              <a:rPr lang="en-US" sz="2800">
                <a:solidFill>
                  <a:srgbClr val="000000"/>
                </a:solidFill>
                <a:latin typeface="Calibri" pitchFamily="34" charset="0"/>
              </a:rPr>
              <a:t/>
            </a:r>
            <a:br>
              <a:rPr lang="en-US" sz="2800">
                <a:solidFill>
                  <a:srgbClr val="000000"/>
                </a:solidFill>
                <a:latin typeface="Calibri" pitchFamily="34" charset="0"/>
              </a:rPr>
            </a:br>
            <a:endParaRPr lang="en-US" sz="2800">
              <a:solidFill>
                <a:srgbClr val="000000"/>
              </a:solidFill>
              <a:latin typeface="Calibri" pitchFamily="34" charset="0"/>
            </a:endParaRPr>
          </a:p>
        </p:txBody>
      </p:sp>
      <p:graphicFrame>
        <p:nvGraphicFramePr>
          <p:cNvPr id="5" name="Group 30"/>
          <p:cNvGraphicFramePr>
            <a:graphicFrameLocks noGrp="1"/>
          </p:cNvGraphicFramePr>
          <p:nvPr>
            <p:extLst>
              <p:ext uri="{D42A27DB-BD31-4B8C-83A1-F6EECF244321}">
                <p14:modId xmlns:p14="http://schemas.microsoft.com/office/powerpoint/2010/main" val="2956000063"/>
              </p:ext>
            </p:extLst>
          </p:nvPr>
        </p:nvGraphicFramePr>
        <p:xfrm>
          <a:off x="228600" y="762001"/>
          <a:ext cx="8610600" cy="5515666"/>
        </p:xfrm>
        <a:graphic>
          <a:graphicData uri="http://schemas.openxmlformats.org/drawingml/2006/table">
            <a:tbl>
              <a:tblPr/>
              <a:tblGrid>
                <a:gridCol w="838200"/>
                <a:gridCol w="1600200"/>
                <a:gridCol w="2057400"/>
                <a:gridCol w="1447800"/>
                <a:gridCol w="2667000"/>
              </a:tblGrid>
              <a:tr h="58104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CORE</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SCIENTIFIC DIRECTORS</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EQUIPMENT</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LOCATION</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solidFill>
                            <a:srgbClr val="000000"/>
                          </a:solidFill>
                          <a:effectLst/>
                          <a:latin typeface="Calibri" pitchFamily="34" charset="0"/>
                          <a:cs typeface="Arial" charset="0"/>
                        </a:rPr>
                        <a:t>SERVICES</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rgbClr val="61B6FF">
                        <a:alpha val="50196"/>
                      </a:srgbClr>
                    </a:solidFill>
                  </a:tcPr>
                </a:tc>
              </a:tr>
              <a:tr h="227197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Calibri" pitchFamily="34" charset="0"/>
                          <a:cs typeface="Arial" charset="0"/>
                          <a:hlinkClick r:id="rId3"/>
                        </a:rPr>
                        <a:t>Integrated Cell Imaging Core </a:t>
                      </a:r>
                      <a:endParaRPr kumimoji="0" lang="en-US" sz="12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Adam Marcus, PhD</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rPr>
                        <a:t>Director, ICI</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hlinkClick r:id="rId4"/>
                        </a:rPr>
                        <a:t>aimarcu@emory.edu</a:t>
                      </a:r>
                      <a:r>
                        <a:rPr kumimoji="0" lang="pt-BR" sz="1000" b="0" i="0" u="none" strike="noStrike" cap="none" normalizeH="0" baseline="0" dirty="0" smtClean="0">
                          <a:ln>
                            <a:noFill/>
                          </a:ln>
                          <a:solidFill>
                            <a:srgbClr val="000000"/>
                          </a:solidFill>
                          <a:effectLst/>
                          <a:latin typeface="Calibri" pitchFamily="34" charset="0"/>
                          <a:cs typeface="Arial" charset="0"/>
                        </a:rPr>
                        <a:t> </a:t>
                      </a:r>
                    </a:p>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Alexa Mattheyses, PhD</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rPr>
                        <a:t>Associate Director, ICI</a:t>
                      </a:r>
                      <a:br>
                        <a:rPr kumimoji="0" lang="pt-BR" sz="1000" b="0" i="0" u="none" strike="noStrike" cap="none" normalizeH="0" baseline="0" dirty="0" smtClean="0">
                          <a:ln>
                            <a:noFill/>
                          </a:ln>
                          <a:solidFill>
                            <a:srgbClr val="000000"/>
                          </a:solidFill>
                          <a:effectLst/>
                          <a:latin typeface="Calibri" pitchFamily="34" charset="0"/>
                          <a:cs typeface="Arial" charset="0"/>
                        </a:rPr>
                      </a:br>
                      <a:r>
                        <a:rPr kumimoji="0" lang="pt-BR" sz="1000" b="0" i="0" u="none" strike="noStrike" cap="none" normalizeH="0" baseline="0" dirty="0" smtClean="0">
                          <a:ln>
                            <a:noFill/>
                          </a:ln>
                          <a:solidFill>
                            <a:srgbClr val="000000"/>
                          </a:solidFill>
                          <a:effectLst/>
                          <a:latin typeface="Calibri" pitchFamily="34" charset="0"/>
                          <a:cs typeface="Arial" charset="0"/>
                          <a:hlinkClick r:id="rId5"/>
                        </a:rPr>
                        <a:t>mattheyses@emory.edu</a:t>
                      </a:r>
                      <a:endParaRPr kumimoji="0" lang="pt-BR" sz="1000" b="0" i="0" u="none" strike="noStrike" cap="none" normalizeH="0" baseline="0" dirty="0" smtClean="0">
                        <a:ln>
                          <a:noFill/>
                        </a:ln>
                        <a:solidFill>
                          <a:srgbClr val="000000"/>
                        </a:solidFill>
                        <a:effectLst/>
                        <a:latin typeface="Calibri"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pt-BR" sz="1000" b="0" i="0" u="none" strike="noStrike" cap="none" normalizeH="0" baseline="0" dirty="0" smtClean="0">
                          <a:ln>
                            <a:noFill/>
                          </a:ln>
                          <a:solidFill>
                            <a:srgbClr val="000000"/>
                          </a:solidFill>
                          <a:effectLst/>
                          <a:latin typeface="Calibri" pitchFamily="34" charset="0"/>
                          <a:cs typeface="Arial" charset="0"/>
                        </a:rPr>
                        <a:t>Neil Anthony, PhD</a:t>
                      </a:r>
                    </a:p>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hlinkClick r:id="rId6"/>
                        </a:rPr>
                        <a:t>neil.anthony@emory.edu</a:t>
                      </a:r>
                      <a:r>
                        <a:rPr lang="en-US" sz="1000" dirty="0" smtClean="0"/>
                        <a:t> </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000" dirty="0" smtClean="0"/>
                        <a:t>404-969-CORE</a:t>
                      </a:r>
                      <a:endParaRPr kumimoji="0" lang="pt-BR"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The rates for the microscopes included in this effort can be found at: </a:t>
                      </a:r>
                      <a:r>
                        <a:rPr kumimoji="0" lang="en-US" sz="1000" b="0" i="0" u="none" strike="noStrike" cap="none" normalizeH="0" baseline="0" dirty="0" smtClean="0">
                          <a:ln>
                            <a:noFill/>
                          </a:ln>
                          <a:solidFill>
                            <a:srgbClr val="000000"/>
                          </a:solidFill>
                          <a:effectLst/>
                          <a:latin typeface="Calibri" pitchFamily="34" charset="0"/>
                          <a:cs typeface="Arial" charset="0"/>
                          <a:hlinkClick r:id="rId7"/>
                        </a:rPr>
                        <a:t>http://ici.emory.edu/document/ICI%20Pediatrics%20Rates.pdf</a:t>
                      </a:r>
                      <a:r>
                        <a:rPr kumimoji="0" lang="en-US" sz="1000" b="0" i="0" u="none" strike="noStrike" cap="none" normalizeH="0" baseline="0" dirty="0" smtClean="0">
                          <a:ln>
                            <a:noFill/>
                          </a:ln>
                          <a:solidFill>
                            <a:srgbClr val="000000"/>
                          </a:solidFill>
                          <a:effectLst/>
                          <a:latin typeface="Calibri" pitchFamily="34" charset="0"/>
                          <a:cs typeface="Arial"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Pediatric researchers will benefit from a 40% subsidy when using any of the ICI equipment and technologies. ICI also provides expert consultation, training, and assistance on all technologies. More information on the microscopes and services available, locations, and how to become a user is available at </a:t>
                      </a:r>
                      <a:r>
                        <a:rPr kumimoji="0" lang="en-US" sz="1000" b="0" i="0" u="none" strike="noStrike" cap="none" normalizeH="0" baseline="0" dirty="0" smtClean="0">
                          <a:ln>
                            <a:noFill/>
                          </a:ln>
                          <a:solidFill>
                            <a:srgbClr val="000000"/>
                          </a:solidFill>
                          <a:effectLst/>
                          <a:latin typeface="Calibri" pitchFamily="34" charset="0"/>
                          <a:cs typeface="Arial" charset="0"/>
                          <a:hlinkClick r:id="rId8"/>
                        </a:rPr>
                        <a:t>ici.emory.edu </a:t>
                      </a:r>
                      <a:endParaRPr kumimoji="0" lang="en-US" sz="18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A partnership facilitated by the Emory School of Medicine and includes the Emory+Children’s Pediatric Research Center Cellular Imaging Core along with other cellular imaging sites on campus including Winship Cancer Institute, Emory NINDS Neuroscience Core Facilities (ENNCF), and the Department of Physiology</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000" b="0" i="0" u="none" strike="noStrike" cap="none" normalizeH="0" baseline="0" dirty="0" smtClean="0">
                          <a:ln>
                            <a:noFill/>
                          </a:ln>
                          <a:solidFill>
                            <a:srgbClr val="000000"/>
                          </a:solidFill>
                          <a:effectLst/>
                          <a:latin typeface="Calibri" pitchFamily="34" charset="0"/>
                          <a:cs typeface="Arial" charset="0"/>
                        </a:rPr>
                        <a:t>This core provides training and access to advanced cellular imaging systems, including </a:t>
                      </a:r>
                      <a:r>
                        <a:rPr kumimoji="0" lang="en-US" sz="1000" b="0" i="0" u="none" strike="noStrike" cap="none" normalizeH="0" baseline="0" dirty="0" err="1" smtClean="0">
                          <a:ln>
                            <a:noFill/>
                          </a:ln>
                          <a:solidFill>
                            <a:srgbClr val="000000"/>
                          </a:solidFill>
                          <a:effectLst/>
                          <a:latin typeface="Calibri" pitchFamily="34" charset="0"/>
                          <a:cs typeface="Arial" charset="0"/>
                        </a:rPr>
                        <a:t>confocal</a:t>
                      </a:r>
                      <a:r>
                        <a:rPr kumimoji="0" lang="en-US" sz="1000" b="0" i="0" u="none" strike="noStrike" cap="none" normalizeH="0" baseline="0" dirty="0" smtClean="0">
                          <a:ln>
                            <a:noFill/>
                          </a:ln>
                          <a:solidFill>
                            <a:srgbClr val="000000"/>
                          </a:solidFill>
                          <a:effectLst/>
                          <a:latin typeface="Calibri" pitchFamily="34" charset="0"/>
                          <a:cs typeface="Arial" charset="0"/>
                        </a:rPr>
                        <a:t> and TIRF microscopy.  For more information: </a:t>
                      </a:r>
                      <a:r>
                        <a:rPr kumimoji="0" lang="en-US" sz="1000" b="0" i="0" u="none" strike="noStrike" cap="none" normalizeH="0" baseline="0" dirty="0" smtClean="0">
                          <a:ln>
                            <a:noFill/>
                          </a:ln>
                          <a:solidFill>
                            <a:srgbClr val="000000"/>
                          </a:solidFill>
                          <a:effectLst/>
                          <a:latin typeface="Calibri" pitchFamily="34" charset="0"/>
                          <a:cs typeface="Arial" charset="0"/>
                          <a:hlinkClick r:id="rId3"/>
                        </a:rPr>
                        <a:t>http://www.pedsresearch.org/cores/detail/cell-imaging</a:t>
                      </a:r>
                      <a:r>
                        <a:rPr kumimoji="0" lang="en-US" sz="1000" b="0" i="0" u="none" strike="noStrike" cap="none" normalizeH="0" baseline="0" dirty="0" smtClean="0">
                          <a:ln>
                            <a:noFill/>
                          </a:ln>
                          <a:solidFill>
                            <a:srgbClr val="000000"/>
                          </a:solidFill>
                          <a:effectLst/>
                          <a:latin typeface="Calibri" pitchFamily="34" charset="0"/>
                          <a:cs typeface="Arial" charset="0"/>
                        </a:rPr>
                        <a:t> </a:t>
                      </a: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r>
              <a:tr h="961220">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200" b="0" i="0" u="none" strike="noStrike" cap="none" normalizeH="0" baseline="0" dirty="0" smtClean="0">
                          <a:ln>
                            <a:noFill/>
                          </a:ln>
                          <a:solidFill>
                            <a:srgbClr val="000000"/>
                          </a:solidFill>
                          <a:effectLst/>
                          <a:latin typeface="Calibri" pitchFamily="34" charset="0"/>
                          <a:cs typeface="Arial" charset="0"/>
                          <a:hlinkClick r:id="rId9"/>
                        </a:rPr>
                        <a:t>Genetics/Genomics Core Resources</a:t>
                      </a:r>
                      <a:endParaRPr kumimoji="0" lang="en-US" sz="12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cap="none" normalizeH="0" baseline="0" dirty="0" smtClean="0">
                          <a:ln>
                            <a:noFill/>
                          </a:ln>
                          <a:solidFill>
                            <a:srgbClr val="000000"/>
                          </a:solidFill>
                          <a:effectLst/>
                          <a:latin typeface="Calibri" pitchFamily="34" charset="0"/>
                          <a:cs typeface="Arial" charset="0"/>
                        </a:rPr>
                        <a:t>The Emory Integrated Genomics Core (EIGC): </a:t>
                      </a:r>
                      <a:r>
                        <a:rPr kumimoji="0" lang="pt-BR" sz="1000" b="0" i="0" u="none" strike="noStrike" cap="none" normalizeH="0" baseline="0" dirty="0" smtClean="0">
                          <a:ln>
                            <a:noFill/>
                          </a:ln>
                          <a:solidFill>
                            <a:srgbClr val="000000"/>
                          </a:solidFill>
                          <a:effectLst/>
                          <a:latin typeface="Calibri" pitchFamily="34" charset="0"/>
                          <a:cs typeface="Arial" charset="0"/>
                        </a:rPr>
                        <a:t>Michael Zwick, PhD </a:t>
                      </a:r>
                      <a:r>
                        <a:rPr lang="en-US" sz="1000" dirty="0" smtClean="0">
                          <a:hlinkClick r:id="rId10"/>
                        </a:rPr>
                        <a:t>mzwick@emory.edu</a:t>
                      </a:r>
                      <a:r>
                        <a:rPr lang="en-US" sz="1000" dirty="0" smtClean="0"/>
                        <a:t> </a:t>
                      </a:r>
                    </a:p>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t>The EIGC is a full-service genomics and computational facility offering Emory researchers the ability to use the latest technologies and methods of analysis in their research. We offer next-generation sequencing, high density microarray services, targeted enrichment, single nucleotide polymorphism (SNP) genotyping, and cutting-edge computational services built around our custom Galaxy server and Emory University's high performance computing and storage infrastructure. Please go to this link to learn more: </a:t>
                      </a:r>
                      <a:r>
                        <a:rPr lang="en-US" sz="1000" dirty="0" smtClean="0">
                          <a:hlinkClick r:id="rId11"/>
                        </a:rPr>
                        <a:t>Emory Integrated Genomics Core.</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r>
              <a:tr h="1595965">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1" i="0" u="none" strike="noStrike" cap="none" normalizeH="0" baseline="0" dirty="0" smtClean="0">
                          <a:ln>
                            <a:noFill/>
                          </a:ln>
                          <a:solidFill>
                            <a:srgbClr val="000000"/>
                          </a:solidFill>
                          <a:effectLst/>
                          <a:latin typeface="Calibri" pitchFamily="34" charset="0"/>
                          <a:cs typeface="Arial" charset="0"/>
                        </a:rPr>
                        <a:t>Emory Genetics Laboratory (EGL):</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cap="none" normalizeH="0" baseline="0" dirty="0" smtClean="0">
                          <a:ln>
                            <a:noFill/>
                          </a:ln>
                          <a:solidFill>
                            <a:srgbClr val="000000"/>
                          </a:solidFill>
                          <a:effectLst/>
                          <a:latin typeface="Calibri" pitchFamily="34" charset="0"/>
                          <a:cs typeface="Arial" charset="0"/>
                        </a:rPr>
                        <a:t>Madhuri Hegde, PhD, FACMG</a:t>
                      </a:r>
                    </a:p>
                    <a:p>
                      <a:pPr marL="0" marR="0" lvl="0" indent="0" algn="l" defTabSz="914400" rtl="0" eaLnBrk="1" fontAlgn="base" latinLnBrk="0" hangingPunct="1">
                        <a:lnSpc>
                          <a:spcPct val="100000"/>
                        </a:lnSpc>
                        <a:spcBef>
                          <a:spcPct val="0"/>
                        </a:spcBef>
                        <a:spcAft>
                          <a:spcPct val="0"/>
                        </a:spcAft>
                        <a:buClrTx/>
                        <a:buSzTx/>
                        <a:buFontTx/>
                        <a:buNone/>
                        <a:tabLst/>
                        <a:defRPr/>
                      </a:pPr>
                      <a:r>
                        <a:rPr lang="en-US" sz="1000" dirty="0" smtClean="0">
                          <a:hlinkClick r:id="rId12"/>
                        </a:rPr>
                        <a:t>mhegde@emory.edu</a:t>
                      </a:r>
                      <a:r>
                        <a:rPr lang="en-US" sz="1000" dirty="0" smtClean="0"/>
                        <a:t> </a:t>
                      </a:r>
                      <a:endParaRPr kumimoji="0" lang="en-US" sz="1000" b="0" i="0" u="none" strike="noStrike" cap="none" normalizeH="0" baseline="0" dirty="0" smtClean="0">
                        <a:ln>
                          <a:noFill/>
                        </a:ln>
                        <a:solidFill>
                          <a:srgbClr val="000000"/>
                        </a:solidFill>
                        <a:effectLst/>
                        <a:latin typeface="Calibri" pitchFamily="34" charset="0"/>
                        <a:cs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sz="1000" b="0" i="0" u="none" strike="noStrike" cap="none" normalizeH="0" baseline="0" dirty="0" smtClean="0">
                          <a:ln>
                            <a:noFill/>
                          </a:ln>
                          <a:solidFill>
                            <a:srgbClr val="000000"/>
                          </a:solidFill>
                          <a:effectLst/>
                          <a:latin typeface="Calibri" pitchFamily="34" charset="0"/>
                          <a:cs typeface="Arial" charset="0"/>
                        </a:rPr>
                        <a:t>and Derek Stevens </a:t>
                      </a:r>
                      <a:r>
                        <a:rPr lang="en-US" sz="1000" dirty="0" smtClean="0">
                          <a:hlinkClick r:id="rId13"/>
                        </a:rPr>
                        <a:t>derek.stevens@emory.edu</a:t>
                      </a:r>
                      <a:r>
                        <a:rPr lang="en-US" sz="1000" dirty="0" smtClean="0"/>
                        <a:t> </a:t>
                      </a:r>
                      <a:endParaRPr kumimoji="0" lang="pt-BR"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lang="en-US" sz="1000" dirty="0" smtClean="0"/>
                        <a:t>Emory Genetics Laboratory (EGL) is a “one-stop shop” for genetic testing. Its molecular genetics, biochemical genetics, and cytogenetics laboratories are fully integrated and offer one of the most comprehensive test menus available – more than 900 genetic tests are available for clinicians and researchers. As part of Emory University School of Medicine, EGL remains on the forefront of the latest technologies, including exome sequencing, next generation sequencing, whole genomic and targeted microarrays, and more. ABMG-accredited laboratory directors and NSGC-certified laboratory genetic counselors are available to all ordering clinicians and researchers. For more information, please visit </a:t>
                      </a:r>
                      <a:r>
                        <a:rPr lang="en-US" sz="1000" dirty="0" smtClean="0">
                          <a:hlinkClick r:id="rId14"/>
                        </a:rPr>
                        <a:t>Emory Genetics Laboratory.</a:t>
                      </a: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rgbClr val="000000"/>
                        </a:solidFill>
                        <a:effectLst/>
                        <a:latin typeface="Calibri" pitchFamily="34" charset="0"/>
                        <a:cs typeface="Arial" charset="0"/>
                      </a:endParaRPr>
                    </a:p>
                  </a:txBody>
                  <a:tcPr horzOverflow="overflow">
                    <a:lnL w="12700" cap="flat" cmpd="sng" algn="ctr">
                      <a:solidFill>
                        <a:srgbClr val="6BB1C9"/>
                      </a:solidFill>
                      <a:prstDash val="solid"/>
                      <a:round/>
                      <a:headEnd type="none" w="med" len="med"/>
                      <a:tailEnd type="none" w="med" len="med"/>
                    </a:lnL>
                    <a:lnR w="12700" cap="flat" cmpd="sng" algn="ctr">
                      <a:solidFill>
                        <a:srgbClr val="6BB1C9"/>
                      </a:solidFill>
                      <a:prstDash val="solid"/>
                      <a:round/>
                      <a:headEnd type="none" w="med" len="med"/>
                      <a:tailEnd type="none" w="med" len="med"/>
                    </a:lnR>
                    <a:lnT w="12700" cap="flat" cmpd="sng" algn="ctr">
                      <a:solidFill>
                        <a:srgbClr val="6BB1C9"/>
                      </a:solidFill>
                      <a:prstDash val="solid"/>
                      <a:round/>
                      <a:headEnd type="none" w="med" len="med"/>
                      <a:tailEnd type="none" w="med" len="med"/>
                    </a:lnT>
                    <a:lnB w="12700" cap="flat" cmpd="sng" algn="ctr">
                      <a:solidFill>
                        <a:srgbClr val="6BB1C9"/>
                      </a:solidFill>
                      <a:prstDash val="solid"/>
                      <a:round/>
                      <a:headEnd type="none" w="med" len="med"/>
                      <a:tailEnd type="none" w="med" len="med"/>
                    </a:lnB>
                    <a:lnTlToBr>
                      <a:noFill/>
                    </a:lnTlToBr>
                    <a:lnBlToTr>
                      <a:noFill/>
                    </a:lnBlToTr>
                    <a:solidFill>
                      <a:schemeClr val="tx2">
                        <a:lumMod val="20000"/>
                        <a:lumOff val="80000"/>
                      </a:schemeClr>
                    </a:solidFill>
                  </a:tcPr>
                </a:tc>
              </a:tr>
            </a:tbl>
          </a:graphicData>
        </a:graphic>
      </p:graphicFrame>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Clarity">
      <a:dk1>
        <a:srgbClr val="292934"/>
      </a:dk1>
      <a:lt1>
        <a:srgbClr val="FFFFFF"/>
      </a:lt1>
      <a:dk2>
        <a:srgbClr val="D2533C"/>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Office Theme 1">
        <a:dk1>
          <a:srgbClr val="000000"/>
        </a:dk1>
        <a:lt1>
          <a:srgbClr val="FFFFFF"/>
        </a:lt1>
        <a:dk2>
          <a:srgbClr val="4E5B6F"/>
        </a:dk2>
        <a:lt2>
          <a:srgbClr val="D6ECFF"/>
        </a:lt2>
        <a:accent1>
          <a:srgbClr val="CBECB0"/>
        </a:accent1>
        <a:accent2>
          <a:srgbClr val="5EA226"/>
        </a:accent2>
        <a:accent3>
          <a:srgbClr val="FFFFFF"/>
        </a:accent3>
        <a:accent4>
          <a:srgbClr val="000000"/>
        </a:accent4>
        <a:accent5>
          <a:srgbClr val="E2F4D4"/>
        </a:accent5>
        <a:accent6>
          <a:srgbClr val="549221"/>
        </a:accent6>
        <a:hlink>
          <a:srgbClr val="EB8803"/>
        </a:hlink>
        <a:folHlink>
          <a:srgbClr val="5F7791"/>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4E5B6F"/>
        </a:dk2>
        <a:lt2>
          <a:srgbClr val="D6ECFF"/>
        </a:lt2>
        <a:accent1>
          <a:srgbClr val="ABC1F1"/>
        </a:accent1>
        <a:accent2>
          <a:srgbClr val="5EA226"/>
        </a:accent2>
        <a:accent3>
          <a:srgbClr val="FFFFFF"/>
        </a:accent3>
        <a:accent4>
          <a:srgbClr val="000000"/>
        </a:accent4>
        <a:accent5>
          <a:srgbClr val="D2DDF7"/>
        </a:accent5>
        <a:accent6>
          <a:srgbClr val="549221"/>
        </a:accent6>
        <a:hlink>
          <a:srgbClr val="EB8803"/>
        </a:hlink>
        <a:folHlink>
          <a:srgbClr val="5F7791"/>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4E5B6F"/>
        </a:dk2>
        <a:lt2>
          <a:srgbClr val="D6ECFF"/>
        </a:lt2>
        <a:accent1>
          <a:srgbClr val="ABC1F1"/>
        </a:accent1>
        <a:accent2>
          <a:srgbClr val="5EA226"/>
        </a:accent2>
        <a:accent3>
          <a:srgbClr val="FFFFFF"/>
        </a:accent3>
        <a:accent4>
          <a:srgbClr val="000000"/>
        </a:accent4>
        <a:accent5>
          <a:srgbClr val="D2DDF7"/>
        </a:accent5>
        <a:accent6>
          <a:srgbClr val="549221"/>
        </a:accent6>
        <a:hlink>
          <a:srgbClr val="1309E5"/>
        </a:hlink>
        <a:folHlink>
          <a:srgbClr val="5F7791"/>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3366FF"/>
        </a:lt1>
        <a:dk2>
          <a:srgbClr val="4E5B6F"/>
        </a:dk2>
        <a:lt2>
          <a:srgbClr val="D6ECFF"/>
        </a:lt2>
        <a:accent1>
          <a:srgbClr val="ABC1F1"/>
        </a:accent1>
        <a:accent2>
          <a:srgbClr val="5EA226"/>
        </a:accent2>
        <a:accent3>
          <a:srgbClr val="ADB8FF"/>
        </a:accent3>
        <a:accent4>
          <a:srgbClr val="000000"/>
        </a:accent4>
        <a:accent5>
          <a:srgbClr val="D2DDF7"/>
        </a:accent5>
        <a:accent6>
          <a:srgbClr val="549221"/>
        </a:accent6>
        <a:hlink>
          <a:srgbClr val="1309E5"/>
        </a:hlink>
        <a:folHlink>
          <a:srgbClr val="5F7791"/>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1892</TotalTime>
  <Words>3593</Words>
  <Application>Microsoft Office PowerPoint</Application>
  <PresentationFormat>On-screen Show (4:3)</PresentationFormat>
  <Paragraphs>631</Paragraphs>
  <Slides>14</Slides>
  <Notes>14</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PowerPoint Presentation</vt:lpstr>
      <vt:lpstr>PowerPoint Presentation</vt:lpstr>
      <vt:lpstr>PowerPoint Presentation</vt:lpstr>
      <vt:lpstr>PowerPoint Presentation</vt:lpstr>
      <vt:lpstr>PowerPoint Presentation</vt:lpstr>
      <vt:lpstr>Research-sponsored events/meetings: (This is an overview, for specific dates/events, go to: http://www.pedsresearch.org/calendar )</vt:lpstr>
      <vt:lpstr>PowerPoint Presentation</vt:lpstr>
      <vt:lpstr>PowerPoint Presentation</vt:lpstr>
      <vt:lpstr>PowerPoint Presentation</vt:lpstr>
      <vt:lpstr>PowerPoint Presentation</vt:lpstr>
      <vt:lpstr>PowerPoint Presentation</vt:lpstr>
      <vt:lpstr>Additional Resources: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Kilbourne, Barbara</dc:creator>
  <cp:lastModifiedBy>Kilbourne, Barbara</cp:lastModifiedBy>
  <cp:revision>188</cp:revision>
  <cp:lastPrinted>2014-06-02T12:56:47Z</cp:lastPrinted>
  <dcterms:created xsi:type="dcterms:W3CDTF">2011-12-08T19:57:10Z</dcterms:created>
  <dcterms:modified xsi:type="dcterms:W3CDTF">2015-05-01T16:49:16Z</dcterms:modified>
</cp:coreProperties>
</file>